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7"/>
  </p:handoutMasterIdLst>
  <p:sldIdLst>
    <p:sldId id="256" r:id="rId2"/>
    <p:sldId id="263" r:id="rId3"/>
    <p:sldId id="264" r:id="rId4"/>
    <p:sldId id="257" r:id="rId5"/>
    <p:sldId id="259" r:id="rId6"/>
    <p:sldId id="258" r:id="rId7"/>
    <p:sldId id="265" r:id="rId8"/>
    <p:sldId id="260" r:id="rId9"/>
    <p:sldId id="271" r:id="rId10"/>
    <p:sldId id="267" r:id="rId11"/>
    <p:sldId id="269" r:id="rId12"/>
    <p:sldId id="261" r:id="rId13"/>
    <p:sldId id="262" r:id="rId14"/>
    <p:sldId id="268"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C90000"/>
    <a:srgbClr val="9E30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12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23A293-EE70-C149-8D95-2A703B425603}" type="datetimeFigureOut">
              <a:rPr lang="en-US" smtClean="0"/>
              <a:t>1/5/15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85A4EA-144D-7241-923E-698DC982DB38}" type="slidenum">
              <a:rPr lang="en-US" smtClean="0"/>
              <a:t>‹#›</a:t>
            </a:fld>
            <a:endParaRPr lang="en-US" dirty="0"/>
          </a:p>
        </p:txBody>
      </p:sp>
    </p:spTree>
    <p:extLst>
      <p:ext uri="{BB962C8B-B14F-4D97-AF65-F5344CB8AC3E}">
        <p14:creationId xmlns:p14="http://schemas.microsoft.com/office/powerpoint/2010/main" val="35038707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F58975-0E74-A34A-B457-B9EC92BA1FAA}" type="datetimeFigureOut">
              <a:rPr lang="en-US" smtClean="0"/>
              <a:t>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3038132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F58975-0E74-A34A-B457-B9EC92BA1FAA}" type="datetimeFigureOut">
              <a:rPr lang="en-US" smtClean="0"/>
              <a:t>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3859864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F58975-0E74-A34A-B457-B9EC92BA1FAA}" type="datetimeFigureOut">
              <a:rPr lang="en-US" smtClean="0"/>
              <a:t>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103060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F58975-0E74-A34A-B457-B9EC92BA1FAA}" type="datetimeFigureOut">
              <a:rPr lang="en-US" smtClean="0"/>
              <a:t>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224323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F58975-0E74-A34A-B457-B9EC92BA1FAA}" type="datetimeFigureOut">
              <a:rPr lang="en-US" smtClean="0"/>
              <a:t>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91304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F58975-0E74-A34A-B457-B9EC92BA1FAA}" type="datetimeFigureOut">
              <a:rPr lang="en-US" smtClean="0"/>
              <a:t>1/5/15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66181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F58975-0E74-A34A-B457-B9EC92BA1FAA}" type="datetimeFigureOut">
              <a:rPr lang="en-US" smtClean="0"/>
              <a:t>1/5/15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123796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F58975-0E74-A34A-B457-B9EC92BA1FAA}" type="datetimeFigureOut">
              <a:rPr lang="en-US" smtClean="0"/>
              <a:t>1/5/15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373902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58975-0E74-A34A-B457-B9EC92BA1FAA}" type="datetimeFigureOut">
              <a:rPr lang="en-US" smtClean="0"/>
              <a:t>1/5/15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75351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F58975-0E74-A34A-B457-B9EC92BA1FAA}" type="datetimeFigureOut">
              <a:rPr lang="en-US" smtClean="0"/>
              <a:t>1/5/15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173718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F58975-0E74-A34A-B457-B9EC92BA1FAA}" type="datetimeFigureOut">
              <a:rPr lang="en-US" smtClean="0"/>
              <a:t>1/5/15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BE4C76-3780-F74B-9577-4A882501E279}" type="slidenum">
              <a:rPr lang="en-US" smtClean="0"/>
              <a:t>‹#›</a:t>
            </a:fld>
            <a:endParaRPr lang="en-US" dirty="0"/>
          </a:p>
        </p:txBody>
      </p:sp>
    </p:spTree>
    <p:extLst>
      <p:ext uri="{BB962C8B-B14F-4D97-AF65-F5344CB8AC3E}">
        <p14:creationId xmlns:p14="http://schemas.microsoft.com/office/powerpoint/2010/main" val="7046512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58975-0E74-A34A-B457-B9EC92BA1FAA}" type="datetimeFigureOut">
              <a:rPr lang="en-US" smtClean="0"/>
              <a:t>1/5/15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E4C76-3780-F74B-9577-4A882501E279}" type="slidenum">
              <a:rPr lang="en-US" smtClean="0"/>
              <a:t>‹#›</a:t>
            </a:fld>
            <a:endParaRPr lang="en-US" dirty="0"/>
          </a:p>
        </p:txBody>
      </p:sp>
    </p:spTree>
    <p:extLst>
      <p:ext uri="{BB962C8B-B14F-4D97-AF65-F5344CB8AC3E}">
        <p14:creationId xmlns:p14="http://schemas.microsoft.com/office/powerpoint/2010/main" val="47424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hyperlink" Target="mailto:nashr@centralisd.com" TargetMode="External"/><Relationship Id="rId4" Type="http://schemas.openxmlformats.org/officeDocument/2006/relationships/hyperlink" Target="mailto:allend@centralisd.com" TargetMode="External"/><Relationship Id="rId5" Type="http://schemas.openxmlformats.org/officeDocument/2006/relationships/hyperlink" Target="mailto:plottsm@centralisd.com" TargetMode="External"/><Relationship Id="rId6"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hyperlink" Target="mailto:flowerss@centralisd.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8"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100_25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Rectangle 5"/>
          <p:cNvSpPr/>
          <p:nvPr/>
        </p:nvSpPr>
        <p:spPr>
          <a:xfrm>
            <a:off x="3477846" y="0"/>
            <a:ext cx="1836616" cy="5470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 name="TextBox 4"/>
          <p:cNvSpPr txBox="1"/>
          <p:nvPr/>
        </p:nvSpPr>
        <p:spPr>
          <a:xfrm>
            <a:off x="3126155" y="23857"/>
            <a:ext cx="2325076" cy="523220"/>
          </a:xfrm>
          <a:prstGeom prst="rect">
            <a:avLst/>
          </a:prstGeom>
          <a:solidFill>
            <a:srgbClr val="FFFFFF"/>
          </a:solidFill>
          <a:ln>
            <a:solidFill>
              <a:schemeClr val="tx1"/>
            </a:solidFill>
          </a:ln>
        </p:spPr>
        <p:txBody>
          <a:bodyPr wrap="square" rtlCol="0">
            <a:spAutoFit/>
          </a:bodyPr>
          <a:lstStyle/>
          <a:p>
            <a:r>
              <a:rPr lang="en-US" b="1" dirty="0" smtClean="0"/>
              <a:t>The </a:t>
            </a:r>
            <a:r>
              <a:rPr lang="en-US" sz="2800" dirty="0" smtClean="0">
                <a:solidFill>
                  <a:srgbClr val="C90000"/>
                </a:solidFill>
                <a:latin typeface="FFF Tusj Bold"/>
                <a:cs typeface="FFF Tusj Bold"/>
              </a:rPr>
              <a:t>POWER</a:t>
            </a:r>
            <a:r>
              <a:rPr lang="en-US" b="1" dirty="0" smtClean="0"/>
              <a:t> of</a:t>
            </a:r>
            <a:endParaRPr lang="en-US" b="1" dirty="0"/>
          </a:p>
        </p:txBody>
      </p:sp>
    </p:spTree>
    <p:extLst>
      <p:ext uri="{BB962C8B-B14F-4D97-AF65-F5344CB8AC3E}">
        <p14:creationId xmlns:p14="http://schemas.microsoft.com/office/powerpoint/2010/main" val="23298877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E302C"/>
          </a:solidFill>
        </p:spPr>
        <p:style>
          <a:lnRef idx="0">
            <a:schemeClr val="accent2"/>
          </a:lnRef>
          <a:fillRef idx="3">
            <a:schemeClr val="accent2"/>
          </a:fillRef>
          <a:effectRef idx="3">
            <a:schemeClr val="accent2"/>
          </a:effectRef>
          <a:fontRef idx="minor">
            <a:schemeClr val="lt1"/>
          </a:fontRef>
        </p:style>
        <p:txBody>
          <a:bodyPr>
            <a:normAutofit/>
          </a:bodyPr>
          <a:lstStyle/>
          <a:p>
            <a:r>
              <a:rPr lang="en-US" sz="6000" dirty="0" smtClean="0">
                <a:latin typeface="FFF Tusj"/>
                <a:cs typeface="Times New Roman"/>
              </a:rPr>
              <a:t>Lessons Learned</a:t>
            </a:r>
            <a:endParaRPr lang="en-US" sz="6000" dirty="0">
              <a:latin typeface="FFF Tusj"/>
              <a:cs typeface="Times New Roman"/>
            </a:endParaRP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0472" t="-14235" r="-316916" b="-91179"/>
          <a:stretch/>
        </p:blipFill>
        <p:spPr>
          <a:xfrm>
            <a:off x="-143711" y="1162008"/>
            <a:ext cx="8644523" cy="5384179"/>
          </a:xfrm>
        </p:spPr>
      </p:pic>
      <p:pic>
        <p:nvPicPr>
          <p:cNvPr id="5" name="Picture 4"/>
          <p:cNvPicPr>
            <a:picLocks noChangeAspect="1"/>
          </p:cNvPicPr>
          <p:nvPr/>
        </p:nvPicPr>
        <p:blipFill>
          <a:blip r:embed="rId4"/>
          <a:stretch>
            <a:fillRect/>
          </a:stretch>
        </p:blipFill>
        <p:spPr>
          <a:xfrm>
            <a:off x="6526696" y="3681209"/>
            <a:ext cx="2484782" cy="2979144"/>
          </a:xfrm>
          <a:prstGeom prst="rect">
            <a:avLst/>
          </a:prstGeom>
        </p:spPr>
      </p:pic>
      <p:sp>
        <p:nvSpPr>
          <p:cNvPr id="3" name="TextBox 2"/>
          <p:cNvSpPr txBox="1"/>
          <p:nvPr/>
        </p:nvSpPr>
        <p:spPr>
          <a:xfrm>
            <a:off x="2571138" y="1421130"/>
            <a:ext cx="6572862" cy="3477875"/>
          </a:xfrm>
          <a:prstGeom prst="rect">
            <a:avLst/>
          </a:prstGeom>
          <a:noFill/>
        </p:spPr>
        <p:txBody>
          <a:bodyPr wrap="square" rtlCol="0">
            <a:spAutoFit/>
          </a:bodyPr>
          <a:lstStyle/>
          <a:p>
            <a:pPr marL="342900" indent="-342900">
              <a:buFont typeface="Wingdings" charset="2"/>
              <a:buChar char="§"/>
            </a:pPr>
            <a:r>
              <a:rPr lang="en-US" sz="2400" dirty="0"/>
              <a:t>b</a:t>
            </a:r>
            <a:r>
              <a:rPr lang="en-US" sz="2400" dirty="0" smtClean="0"/>
              <a:t>enefits peer mentor as much or more</a:t>
            </a:r>
          </a:p>
          <a:p>
            <a:pPr marL="342900" indent="-342900">
              <a:buFont typeface="Wingdings" charset="2"/>
              <a:buChar char="§"/>
            </a:pPr>
            <a:r>
              <a:rPr lang="en-US" sz="2400" dirty="0"/>
              <a:t>h</a:t>
            </a:r>
            <a:r>
              <a:rPr lang="en-US" sz="2400" dirty="0" smtClean="0"/>
              <a:t>elps mentee see life as a series of obstacles that can be overcome---not victim of circumstance</a:t>
            </a:r>
          </a:p>
          <a:p>
            <a:pPr marL="342900" indent="-342900">
              <a:buFont typeface="Wingdings" charset="2"/>
              <a:buChar char="§"/>
            </a:pPr>
            <a:r>
              <a:rPr lang="en-US" sz="2400" dirty="0"/>
              <a:t>l</a:t>
            </a:r>
            <a:r>
              <a:rPr lang="en-US" sz="2400" dirty="0" smtClean="0"/>
              <a:t>ist of mentors wanting the opportunity is longer than mentees referred</a:t>
            </a:r>
          </a:p>
          <a:p>
            <a:pPr marL="342900" indent="-342900">
              <a:buFont typeface="Wingdings" charset="2"/>
              <a:buChar char="§"/>
            </a:pPr>
            <a:r>
              <a:rPr lang="en-US" sz="2400" dirty="0"/>
              <a:t>l</a:t>
            </a:r>
            <a:r>
              <a:rPr lang="en-US" sz="2400" dirty="0" smtClean="0"/>
              <a:t>ittle or no cost to operate</a:t>
            </a:r>
          </a:p>
          <a:p>
            <a:r>
              <a:rPr lang="en-US" sz="2400" dirty="0" smtClean="0"/>
              <a:t> </a:t>
            </a:r>
          </a:p>
          <a:p>
            <a:endParaRPr lang="en-US" sz="2800" dirty="0"/>
          </a:p>
        </p:txBody>
      </p:sp>
      <p:sp>
        <p:nvSpPr>
          <p:cNvPr id="6" name="TextBox 5"/>
          <p:cNvSpPr txBox="1"/>
          <p:nvPr/>
        </p:nvSpPr>
        <p:spPr>
          <a:xfrm>
            <a:off x="185521" y="3982697"/>
            <a:ext cx="6571554" cy="2677656"/>
          </a:xfrm>
          <a:prstGeom prst="rect">
            <a:avLst/>
          </a:prstGeom>
          <a:noFill/>
        </p:spPr>
        <p:txBody>
          <a:bodyPr wrap="square" rtlCol="0">
            <a:spAutoFit/>
          </a:bodyPr>
          <a:lstStyle/>
          <a:p>
            <a:pPr marL="342900" indent="-342900">
              <a:buFont typeface="Wingdings" charset="2"/>
              <a:buChar char="§"/>
            </a:pPr>
            <a:r>
              <a:rPr lang="en-US" sz="2400" dirty="0" smtClean="0"/>
              <a:t>Funds to support and celebrate mentor/mentee accomplishments (would be nice!)</a:t>
            </a:r>
          </a:p>
          <a:p>
            <a:pPr marL="285750" indent="-285750">
              <a:buFont typeface="Wingdings" charset="2"/>
              <a:buChar char="§"/>
            </a:pPr>
            <a:r>
              <a:rPr lang="en-US" sz="2400" dirty="0" smtClean="0"/>
              <a:t>Mentees can become dependent</a:t>
            </a:r>
          </a:p>
          <a:p>
            <a:pPr marL="285750" indent="-285750">
              <a:buFont typeface="Wingdings" charset="2"/>
              <a:buChar char="§"/>
            </a:pPr>
            <a:r>
              <a:rPr lang="en-US" sz="2400" dirty="0" smtClean="0"/>
              <a:t>Teaching effective closure is difficult</a:t>
            </a:r>
          </a:p>
          <a:p>
            <a:pPr marL="285750" indent="-285750">
              <a:buFont typeface="Wingdings" charset="2"/>
              <a:buChar char="§"/>
            </a:pPr>
            <a:r>
              <a:rPr lang="en-US" sz="2400" dirty="0" smtClean="0"/>
              <a:t>Requires a great deal of time organizing/planning ((matching, monitoring, assessing effectiveness (not always measured in grades), etc.))</a:t>
            </a:r>
          </a:p>
        </p:txBody>
      </p:sp>
    </p:spTree>
    <p:extLst>
      <p:ext uri="{BB962C8B-B14F-4D97-AF65-F5344CB8AC3E}">
        <p14:creationId xmlns:p14="http://schemas.microsoft.com/office/powerpoint/2010/main" val="27752802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775368"/>
            <a:ext cx="9144000" cy="6082632"/>
          </a:xfrm>
          <a:prstGeom prst="rect">
            <a:avLst/>
          </a:prstGeom>
        </p:spPr>
      </p:pic>
      <p:sp>
        <p:nvSpPr>
          <p:cNvPr id="6" name="TextBox 5"/>
          <p:cNvSpPr txBox="1"/>
          <p:nvPr/>
        </p:nvSpPr>
        <p:spPr>
          <a:xfrm>
            <a:off x="211684" y="-163351"/>
            <a:ext cx="8932316" cy="93871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MENTOR VIDEO FOR 2012-13</a:t>
            </a:r>
            <a:endParaRPr lang="en-US" sz="5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22684" y="1062614"/>
            <a:ext cx="4577149" cy="1015663"/>
          </a:xfrm>
          <a:prstGeom prst="rect">
            <a:avLst/>
          </a:prstGeom>
          <a:noFill/>
          <a:effectLst>
            <a:glow rad="228600">
              <a:schemeClr val="accent2">
                <a:satMod val="175000"/>
                <a:alpha val="40000"/>
              </a:schemeClr>
            </a:glow>
          </a:effectLst>
        </p:spPr>
        <p:txBody>
          <a:bodyPr wrap="square" rtlCol="0">
            <a:spAutoFit/>
          </a:bodyPr>
          <a:lstStyle/>
          <a:p>
            <a:r>
              <a:rPr lang="en-US" sz="6000" b="1" dirty="0" smtClean="0">
                <a:ln>
                  <a:solidFill>
                    <a:srgbClr val="C90000"/>
                  </a:solidFill>
                </a:ln>
                <a:effectLst>
                  <a:glow rad="228600">
                    <a:schemeClr val="bg1">
                      <a:alpha val="58000"/>
                    </a:schemeClr>
                  </a:glow>
                </a:effectLst>
                <a:latin typeface="SwingSet BB"/>
              </a:rPr>
              <a:t>Making a difference</a:t>
            </a:r>
            <a:endParaRPr lang="en-US" sz="6000" b="1" dirty="0">
              <a:ln>
                <a:solidFill>
                  <a:srgbClr val="C90000"/>
                </a:solidFill>
              </a:ln>
              <a:effectLst>
                <a:glow rad="228600">
                  <a:schemeClr val="bg1">
                    <a:alpha val="58000"/>
                  </a:schemeClr>
                </a:glow>
              </a:effectLst>
              <a:latin typeface="SwingSet BB"/>
            </a:endParaRPr>
          </a:p>
        </p:txBody>
      </p:sp>
    </p:spTree>
    <p:extLst>
      <p:ext uri="{BB962C8B-B14F-4D97-AF65-F5344CB8AC3E}">
        <p14:creationId xmlns:p14="http://schemas.microsoft.com/office/powerpoint/2010/main" val="29287892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E302C"/>
          </a:solidFill>
        </p:spPr>
        <p:style>
          <a:lnRef idx="0">
            <a:schemeClr val="accent2"/>
          </a:lnRef>
          <a:fillRef idx="3">
            <a:schemeClr val="accent2"/>
          </a:fillRef>
          <a:effectRef idx="3">
            <a:schemeClr val="accent2"/>
          </a:effectRef>
          <a:fontRef idx="minor">
            <a:schemeClr val="lt1"/>
          </a:fontRef>
        </p:style>
        <p:txBody>
          <a:bodyPr>
            <a:normAutofit/>
          </a:bodyPr>
          <a:lstStyle/>
          <a:p>
            <a:r>
              <a:rPr lang="en-US" sz="6000" dirty="0" smtClean="0">
                <a:latin typeface="FFF Tusj"/>
                <a:cs typeface="Times New Roman"/>
              </a:rPr>
              <a:t>Ideas</a:t>
            </a:r>
            <a:endParaRPr lang="en-US" sz="6000" dirty="0">
              <a:latin typeface="FFF Tusj"/>
              <a:cs typeface="Times New Roman"/>
            </a:endParaRPr>
          </a:p>
        </p:txBody>
      </p:sp>
      <p:sp>
        <p:nvSpPr>
          <p:cNvPr id="3" name="Content Placeholder 2"/>
          <p:cNvSpPr>
            <a:spLocks noGrp="1"/>
          </p:cNvSpPr>
          <p:nvPr>
            <p:ph idx="1"/>
          </p:nvPr>
        </p:nvSpPr>
        <p:spPr>
          <a:xfrm>
            <a:off x="457200" y="1897767"/>
            <a:ext cx="8229600" cy="4242665"/>
          </a:xfrm>
        </p:spPr>
        <p:txBody>
          <a:bodyPr>
            <a:noAutofit/>
          </a:bodyPr>
          <a:lstStyle/>
          <a:p>
            <a:pPr lvl="0"/>
            <a:r>
              <a:rPr lang="en-US" sz="1200" dirty="0" smtClean="0"/>
              <a:t>Create</a:t>
            </a:r>
            <a:r>
              <a:rPr lang="en-US" sz="3600" b="1" dirty="0" smtClean="0"/>
              <a:t> a </a:t>
            </a:r>
            <a:r>
              <a:rPr lang="en-US" sz="3600" b="1" dirty="0"/>
              <a:t>mentoring period </a:t>
            </a:r>
            <a:r>
              <a:rPr lang="en-US" sz="1200" dirty="0"/>
              <a:t>for high school juniors or seniors to receive local credit.  Five to 8 students maximum (or dependent upon your student population).  With this group you can accomplish many things. (i.e. assign struggling students different days of the week to a mentor, create a lab that period for any students to come to receive academic assistance as needed, mentors can be available that period to classroom teachers who need help with small groups or projects, or assign individual students to a mentor for social/emotional support)</a:t>
            </a:r>
            <a:r>
              <a:rPr lang="en-US" sz="1200" dirty="0" smtClean="0"/>
              <a:t>.</a:t>
            </a:r>
            <a:endParaRPr lang="en-US" sz="1200" dirty="0"/>
          </a:p>
          <a:p>
            <a:pPr lvl="0"/>
            <a:r>
              <a:rPr lang="en-US" sz="1200" dirty="0"/>
              <a:t>If have </a:t>
            </a:r>
            <a:r>
              <a:rPr lang="en-US" sz="3600" b="1" dirty="0"/>
              <a:t>tutorial period </a:t>
            </a:r>
            <a:r>
              <a:rPr lang="en-US" sz="1200" dirty="0"/>
              <a:t>or</a:t>
            </a:r>
            <a:r>
              <a:rPr lang="en-US" sz="3600" b="1" dirty="0"/>
              <a:t> homeroom</a:t>
            </a:r>
            <a:r>
              <a:rPr lang="en-US" sz="1800" dirty="0"/>
              <a:t>, </a:t>
            </a:r>
            <a:r>
              <a:rPr lang="en-US" sz="1200" dirty="0"/>
              <a:t>have students who need a mentor, academic help, etc. come to a designated room/area and partner with mentors you have assigned to receive academic assistance or just a support system for challenges he or she may be facing</a:t>
            </a:r>
            <a:r>
              <a:rPr lang="en-US" sz="1200" dirty="0" smtClean="0"/>
              <a:t>.</a:t>
            </a:r>
            <a:endParaRPr lang="en-US" sz="1200" dirty="0"/>
          </a:p>
          <a:p>
            <a:pPr lvl="0"/>
            <a:r>
              <a:rPr lang="en-US" sz="1200" dirty="0"/>
              <a:t>Find</a:t>
            </a:r>
            <a:r>
              <a:rPr lang="en-US" sz="1800" dirty="0"/>
              <a:t> </a:t>
            </a:r>
            <a:r>
              <a:rPr lang="en-US" sz="3600" b="1" dirty="0" smtClean="0"/>
              <a:t>elective subject </a:t>
            </a:r>
            <a:r>
              <a:rPr lang="en-US" sz="3600" b="1" dirty="0"/>
              <a:t>teachers </a:t>
            </a:r>
            <a:r>
              <a:rPr lang="en-US" sz="1200" dirty="0"/>
              <a:t>who are willing to work with mentor schedules in order to allow mentors time during class one or two days a week to work with his or her mentee</a:t>
            </a:r>
            <a:r>
              <a:rPr lang="en-US" sz="1200" dirty="0" smtClean="0"/>
              <a:t>.</a:t>
            </a:r>
            <a:r>
              <a:rPr lang="en-US" sz="1200" dirty="0"/>
              <a:t> </a:t>
            </a:r>
          </a:p>
          <a:p>
            <a:pPr lvl="0"/>
            <a:r>
              <a:rPr lang="en-US" sz="1200" dirty="0"/>
              <a:t>Find</a:t>
            </a:r>
            <a:r>
              <a:rPr lang="en-US" sz="1800" dirty="0"/>
              <a:t> </a:t>
            </a:r>
            <a:r>
              <a:rPr lang="en-US" sz="3600" b="1" dirty="0"/>
              <a:t>community service based groups </a:t>
            </a:r>
            <a:r>
              <a:rPr lang="en-US" sz="1200" dirty="0"/>
              <a:t>(i.e. National Honor Society, TAFE, etc.) who will begin an after school program that has mentors available for different reasons.  </a:t>
            </a:r>
          </a:p>
          <a:p>
            <a:pPr marL="0" indent="0">
              <a:buNone/>
            </a:pPr>
            <a:endParaRPr lang="en-US" sz="2000" dirty="0"/>
          </a:p>
          <a:p>
            <a:endParaRPr lang="en-US" sz="2000" dirty="0"/>
          </a:p>
        </p:txBody>
      </p:sp>
    </p:spTree>
    <p:extLst>
      <p:ext uri="{BB962C8B-B14F-4D97-AF65-F5344CB8AC3E}">
        <p14:creationId xmlns:p14="http://schemas.microsoft.com/office/powerpoint/2010/main" val="39726876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E302C"/>
          </a:solidFill>
        </p:spPr>
        <p:style>
          <a:lnRef idx="0">
            <a:schemeClr val="accent2"/>
          </a:lnRef>
          <a:fillRef idx="3">
            <a:schemeClr val="accent2"/>
          </a:fillRef>
          <a:effectRef idx="3">
            <a:schemeClr val="accent2"/>
          </a:effectRef>
          <a:fontRef idx="minor">
            <a:schemeClr val="lt1"/>
          </a:fontRef>
        </p:style>
        <p:txBody>
          <a:bodyPr>
            <a:normAutofit/>
          </a:bodyPr>
          <a:lstStyle/>
          <a:p>
            <a:r>
              <a:rPr lang="en-US" sz="6000" dirty="0" smtClean="0">
                <a:latin typeface="FFF Tusj"/>
                <a:cs typeface="Times New Roman"/>
              </a:rPr>
              <a:t>Suggestions</a:t>
            </a:r>
            <a:endParaRPr lang="en-US" sz="6000" dirty="0">
              <a:latin typeface="FFF Tusj"/>
              <a:cs typeface="Times New Roman"/>
            </a:endParaRPr>
          </a:p>
        </p:txBody>
      </p:sp>
      <p:sp>
        <p:nvSpPr>
          <p:cNvPr id="3" name="Content Placeholder 2"/>
          <p:cNvSpPr>
            <a:spLocks noGrp="1"/>
          </p:cNvSpPr>
          <p:nvPr>
            <p:ph idx="1"/>
          </p:nvPr>
        </p:nvSpPr>
        <p:spPr>
          <a:xfrm>
            <a:off x="457200" y="1926304"/>
            <a:ext cx="8229600" cy="4523248"/>
          </a:xfrm>
        </p:spPr>
        <p:txBody>
          <a:bodyPr>
            <a:noAutofit/>
          </a:bodyPr>
          <a:lstStyle/>
          <a:p>
            <a:r>
              <a:rPr lang="en-US" sz="3600" b="1" dirty="0"/>
              <a:t>Need structure and planning </a:t>
            </a:r>
            <a:r>
              <a:rPr lang="en-US" sz="1200" dirty="0"/>
              <a:t>to facilitate high levels of interaction between youth and their mentors.  </a:t>
            </a:r>
            <a:r>
              <a:rPr lang="en-US" sz="1200" i="1" dirty="0"/>
              <a:t>(The mentors handle the hard part. Facilitator makes sure there is a consistent system that provides both mentors and mentees with the opportunity to meet and work together.</a:t>
            </a:r>
            <a:r>
              <a:rPr lang="en-US" sz="1200" i="1" dirty="0" smtClean="0"/>
              <a:t>)</a:t>
            </a:r>
          </a:p>
          <a:p>
            <a:pPr lvl="0"/>
            <a:r>
              <a:rPr lang="en-US" sz="3600" b="1" dirty="0" smtClean="0"/>
              <a:t>Be </a:t>
            </a:r>
            <a:r>
              <a:rPr lang="en-US" sz="3600" b="1" dirty="0"/>
              <a:t>consistent</a:t>
            </a:r>
            <a:r>
              <a:rPr lang="en-US" sz="1200" dirty="0"/>
              <a:t>.  The longer the relationship has to build, the better the outcome.  Goes beyond recruiting and matching---giving opportunity to maintain enthusiasm long enough to benefit</a:t>
            </a:r>
            <a:r>
              <a:rPr lang="en-US" sz="1200" dirty="0" smtClean="0"/>
              <a:t>.</a:t>
            </a:r>
          </a:p>
          <a:p>
            <a:r>
              <a:rPr lang="en-US" sz="3600" b="1" dirty="0"/>
              <a:t>Student perception is huge</a:t>
            </a:r>
            <a:r>
              <a:rPr lang="en-US" sz="1200" dirty="0"/>
              <a:t>.  If they look at it as a cool thing that could help them with different “stuff,” they will be more likely to head in a positive direction</a:t>
            </a:r>
            <a:r>
              <a:rPr lang="en-US" sz="1200" dirty="0" smtClean="0"/>
              <a:t>.</a:t>
            </a:r>
            <a:endParaRPr lang="en-US" sz="1200" dirty="0"/>
          </a:p>
          <a:p>
            <a:pPr lvl="0"/>
            <a:r>
              <a:rPr lang="en-US" sz="3600" b="1"/>
              <a:t>M</a:t>
            </a:r>
            <a:r>
              <a:rPr lang="en-US" sz="3600" b="1" smtClean="0"/>
              <a:t>ost </a:t>
            </a:r>
            <a:r>
              <a:rPr lang="en-US" sz="3600" b="1" dirty="0"/>
              <a:t>at risk </a:t>
            </a:r>
            <a:r>
              <a:rPr lang="en-US" sz="3600" b="1" dirty="0" smtClean="0"/>
              <a:t>benefit </a:t>
            </a:r>
            <a:r>
              <a:rPr lang="en-US" sz="3600" b="1" dirty="0"/>
              <a:t>most</a:t>
            </a:r>
            <a:r>
              <a:rPr lang="en-US" sz="1600" dirty="0"/>
              <a:t>.  </a:t>
            </a:r>
            <a:r>
              <a:rPr lang="en-US" sz="1200" dirty="0"/>
              <a:t>Do not call them out and tell them they need help and you are assigning them to someone.  L</a:t>
            </a:r>
            <a:r>
              <a:rPr lang="en-US" sz="1200" dirty="0" smtClean="0"/>
              <a:t>ook </a:t>
            </a:r>
            <a:r>
              <a:rPr lang="en-US" sz="1200" dirty="0"/>
              <a:t>at their grades first.  </a:t>
            </a:r>
            <a:r>
              <a:rPr lang="en-US" sz="1200" dirty="0" smtClean="0"/>
              <a:t>Examine subjects in which they </a:t>
            </a:r>
            <a:r>
              <a:rPr lang="en-US" sz="1200" dirty="0"/>
              <a:t>are </a:t>
            </a:r>
            <a:r>
              <a:rPr lang="en-US" sz="1200" dirty="0" smtClean="0"/>
              <a:t>struggling.  </a:t>
            </a:r>
            <a:r>
              <a:rPr lang="en-US" sz="1200" dirty="0"/>
              <a:t>A</a:t>
            </a:r>
            <a:r>
              <a:rPr lang="en-US" sz="1200" dirty="0" smtClean="0"/>
              <a:t>sk </a:t>
            </a:r>
            <a:r>
              <a:rPr lang="en-US" sz="1200" dirty="0"/>
              <a:t>them if they would consider helping </a:t>
            </a:r>
            <a:r>
              <a:rPr lang="en-US" sz="1200" dirty="0" smtClean="0"/>
              <a:t>some </a:t>
            </a:r>
            <a:r>
              <a:rPr lang="en-US" sz="1200" dirty="0"/>
              <a:t>high school mentors who need community service hours.  E</a:t>
            </a:r>
            <a:r>
              <a:rPr lang="en-US" sz="1200" dirty="0" smtClean="0"/>
              <a:t>xplain </a:t>
            </a:r>
            <a:r>
              <a:rPr lang="en-US" sz="1200" dirty="0"/>
              <a:t>that the mentor’s job is to work with a younger student who is having a little trouble in a subject.  All they have to do is give them a chance to see if they like it.  Most readily agree, especially when they know they get to work with an older kid who will give them all of their attention.  If they don’t</a:t>
            </a:r>
            <a:r>
              <a:rPr lang="en-US" sz="1200" dirty="0" smtClean="0"/>
              <a:t>, </a:t>
            </a:r>
            <a:r>
              <a:rPr lang="en-US" sz="1200" dirty="0"/>
              <a:t>try a different angle or wait a week or so.  If a kid is not willing, it does not matter how great the mentor </a:t>
            </a:r>
            <a:r>
              <a:rPr lang="en-US" sz="1200" dirty="0" smtClean="0"/>
              <a:t>is;  </a:t>
            </a:r>
            <a:r>
              <a:rPr lang="en-US" sz="1200" dirty="0"/>
              <a:t>It will not work.</a:t>
            </a:r>
          </a:p>
          <a:p>
            <a:pPr marL="0" indent="0">
              <a:buNone/>
            </a:pPr>
            <a:endParaRPr lang="en-US" sz="1200" dirty="0"/>
          </a:p>
        </p:txBody>
      </p:sp>
    </p:spTree>
    <p:extLst>
      <p:ext uri="{BB962C8B-B14F-4D97-AF65-F5344CB8AC3E}">
        <p14:creationId xmlns:p14="http://schemas.microsoft.com/office/powerpoint/2010/main" val="650831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25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9" y="0"/>
            <a:ext cx="9144000" cy="6858000"/>
          </a:xfrm>
          <a:prstGeom prst="rect">
            <a:avLst/>
          </a:prstGeom>
        </p:spPr>
      </p:pic>
      <p:sp>
        <p:nvSpPr>
          <p:cNvPr id="7" name="TextBox 6"/>
          <p:cNvSpPr txBox="1"/>
          <p:nvPr/>
        </p:nvSpPr>
        <p:spPr>
          <a:xfrm>
            <a:off x="351691" y="5165229"/>
            <a:ext cx="8401539" cy="1692771"/>
          </a:xfrm>
          <a:prstGeom prst="rect">
            <a:avLst/>
          </a:prstGeom>
          <a:noFill/>
          <a:ln>
            <a:noFill/>
          </a:ln>
          <a:effectLst>
            <a:glow rad="190500">
              <a:schemeClr val="bg1">
                <a:alpha val="75000"/>
              </a:schemeClr>
            </a:glow>
          </a:effectLst>
        </p:spPr>
        <p:txBody>
          <a:bodyPr wrap="square" rtlCol="0">
            <a:spAutoFit/>
          </a:bodyPr>
          <a:lstStyle/>
          <a:p>
            <a:r>
              <a:rPr lang="en-US" sz="3300" b="1" dirty="0" smtClean="0">
                <a:ln>
                  <a:solidFill>
                    <a:srgbClr val="9E302C"/>
                  </a:solidFill>
                </a:ln>
                <a:latin typeface="Big Caslon"/>
                <a:cs typeface="Big Caslon"/>
              </a:rPr>
              <a:t> </a:t>
            </a:r>
            <a:r>
              <a:rPr lang="en-US" sz="4000" b="1" dirty="0" smtClean="0">
                <a:ln>
                  <a:solidFill>
                    <a:schemeClr val="tx1"/>
                  </a:solidFill>
                </a:ln>
                <a:latin typeface="Big Caslon"/>
                <a:cs typeface="Big Caslon"/>
              </a:rPr>
              <a:t>“No man is capable of self-improvement </a:t>
            </a:r>
          </a:p>
          <a:p>
            <a:r>
              <a:rPr lang="en-US" sz="4000" b="1" dirty="0">
                <a:ln>
                  <a:solidFill>
                    <a:schemeClr val="tx1"/>
                  </a:solidFill>
                </a:ln>
                <a:latin typeface="Big Caslon"/>
                <a:cs typeface="Big Caslon"/>
              </a:rPr>
              <a:t> </a:t>
            </a:r>
            <a:r>
              <a:rPr lang="en-US" sz="4000" b="1" dirty="0" smtClean="0">
                <a:ln>
                  <a:solidFill>
                    <a:schemeClr val="tx1"/>
                  </a:solidFill>
                </a:ln>
                <a:latin typeface="Big Caslon"/>
                <a:cs typeface="Big Caslon"/>
              </a:rPr>
              <a:t> </a:t>
            </a:r>
            <a:r>
              <a:rPr lang="en-US" sz="4000" b="1" dirty="0">
                <a:ln>
                  <a:solidFill>
                    <a:schemeClr val="tx1"/>
                  </a:solidFill>
                </a:ln>
                <a:latin typeface="Big Caslon"/>
                <a:cs typeface="Big Caslon"/>
              </a:rPr>
              <a:t> </a:t>
            </a:r>
            <a:r>
              <a:rPr lang="en-US" sz="4000" b="1" dirty="0" smtClean="0">
                <a:ln>
                  <a:solidFill>
                    <a:schemeClr val="tx1"/>
                  </a:solidFill>
                </a:ln>
                <a:latin typeface="Big Caslon"/>
                <a:cs typeface="Big Caslon"/>
              </a:rPr>
              <a:t>if he sees no other model but himself.”</a:t>
            </a:r>
          </a:p>
          <a:p>
            <a:r>
              <a:rPr lang="en-US" sz="2400" b="1" dirty="0" smtClean="0">
                <a:latin typeface="Big Caslon"/>
                <a:cs typeface="Big Caslon"/>
              </a:rPr>
              <a:t>                                                                                  -</a:t>
            </a:r>
            <a:r>
              <a:rPr lang="en-US" sz="2400" b="1" dirty="0" err="1" smtClean="0">
                <a:latin typeface="Big Caslon"/>
                <a:cs typeface="Big Caslon"/>
              </a:rPr>
              <a:t>Conrado</a:t>
            </a:r>
            <a:r>
              <a:rPr lang="en-US" sz="2400" b="1" dirty="0" smtClean="0">
                <a:latin typeface="Big Caslon"/>
                <a:cs typeface="Big Caslon"/>
              </a:rPr>
              <a:t> </a:t>
            </a:r>
            <a:r>
              <a:rPr lang="en-US" sz="2400" b="1" dirty="0" err="1" smtClean="0">
                <a:latin typeface="Big Caslon"/>
                <a:cs typeface="Big Caslon"/>
              </a:rPr>
              <a:t>Generoso</a:t>
            </a:r>
            <a:endParaRPr lang="en-US" sz="2400" b="1" dirty="0" smtClean="0">
              <a:latin typeface="Big Caslon"/>
              <a:cs typeface="Big Caslon"/>
            </a:endParaRPr>
          </a:p>
        </p:txBody>
      </p:sp>
      <p:sp>
        <p:nvSpPr>
          <p:cNvPr id="8" name="Rectangle 7"/>
          <p:cNvSpPr/>
          <p:nvPr/>
        </p:nvSpPr>
        <p:spPr>
          <a:xfrm>
            <a:off x="468922" y="564104"/>
            <a:ext cx="4083539"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500" b="1" dirty="0" smtClean="0">
                <a:ln w="11430">
                  <a:solidFill>
                    <a:srgbClr val="9E302C"/>
                  </a:solidFill>
                </a:ln>
                <a:effectLst>
                  <a:glow rad="381000">
                    <a:schemeClr val="bg1">
                      <a:alpha val="75000"/>
                    </a:schemeClr>
                  </a:glow>
                  <a:outerShdw blurRad="50800" dist="39000" dir="5460000" algn="tl">
                    <a:srgbClr val="000000">
                      <a:alpha val="38000"/>
                    </a:srgbClr>
                  </a:outerShdw>
                </a:effectLst>
                <a:latin typeface="Agent Orange"/>
              </a:rPr>
              <a:t>Thank</a:t>
            </a:r>
          </a:p>
          <a:p>
            <a:pPr algn="ctr"/>
            <a:r>
              <a:rPr lang="en-US" sz="4500" b="1" dirty="0" smtClean="0">
                <a:ln w="11430">
                  <a:solidFill>
                    <a:srgbClr val="9E302C"/>
                  </a:solidFill>
                </a:ln>
                <a:effectLst>
                  <a:glow rad="381000">
                    <a:schemeClr val="bg1">
                      <a:alpha val="75000"/>
                    </a:schemeClr>
                  </a:glow>
                  <a:outerShdw blurRad="50800" dist="39000" dir="5460000" algn="tl">
                    <a:srgbClr val="000000">
                      <a:alpha val="38000"/>
                    </a:srgbClr>
                  </a:outerShdw>
                </a:effectLst>
                <a:latin typeface="Agent Orange"/>
              </a:rPr>
              <a:t>You </a:t>
            </a:r>
          </a:p>
          <a:p>
            <a:pPr algn="ctr"/>
            <a:r>
              <a:rPr lang="en-US" sz="4500" b="1" dirty="0" smtClean="0">
                <a:ln w="11430">
                  <a:solidFill>
                    <a:srgbClr val="9E302C"/>
                  </a:solidFill>
                </a:ln>
                <a:effectLst>
                  <a:glow rad="381000">
                    <a:schemeClr val="bg1">
                      <a:alpha val="75000"/>
                    </a:schemeClr>
                  </a:glow>
                  <a:outerShdw blurRad="50800" dist="39000" dir="5460000" algn="tl">
                    <a:srgbClr val="000000">
                      <a:alpha val="38000"/>
                    </a:srgbClr>
                  </a:outerShdw>
                </a:effectLst>
                <a:latin typeface="Agent Orange"/>
              </a:rPr>
              <a:t>For</a:t>
            </a:r>
          </a:p>
          <a:p>
            <a:pPr algn="ctr"/>
            <a:r>
              <a:rPr lang="en-US" sz="4500" b="1" dirty="0" smtClean="0">
                <a:ln w="11430">
                  <a:solidFill>
                    <a:srgbClr val="9E302C"/>
                  </a:solidFill>
                </a:ln>
                <a:effectLst>
                  <a:glow rad="381000">
                    <a:schemeClr val="bg1">
                      <a:alpha val="75000"/>
                    </a:schemeClr>
                  </a:glow>
                  <a:outerShdw blurRad="50800" dist="39000" dir="5460000" algn="tl">
                    <a:srgbClr val="000000">
                      <a:alpha val="38000"/>
                    </a:srgbClr>
                  </a:outerShdw>
                </a:effectLst>
                <a:latin typeface="Agent Orange"/>
              </a:rPr>
              <a:t>Coming!</a:t>
            </a:r>
            <a:endParaRPr lang="en-US" sz="4500" b="1" dirty="0">
              <a:ln w="11430">
                <a:solidFill>
                  <a:srgbClr val="9E302C"/>
                </a:solidFill>
              </a:ln>
              <a:effectLst>
                <a:glow rad="381000">
                  <a:schemeClr val="bg1">
                    <a:alpha val="75000"/>
                  </a:schemeClr>
                </a:glow>
                <a:outerShdw blurRad="50800" dist="39000" dir="5460000" algn="tl">
                  <a:srgbClr val="000000">
                    <a:alpha val="38000"/>
                  </a:srgbClr>
                </a:outerShdw>
              </a:effectLst>
              <a:latin typeface="Agent Orange"/>
            </a:endParaRPr>
          </a:p>
        </p:txBody>
      </p:sp>
    </p:spTree>
    <p:extLst>
      <p:ext uri="{BB962C8B-B14F-4D97-AF65-F5344CB8AC3E}">
        <p14:creationId xmlns:p14="http://schemas.microsoft.com/office/powerpoint/2010/main" val="14689083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92" y="274638"/>
            <a:ext cx="4134338" cy="1143000"/>
          </a:xfrm>
          <a:solidFill>
            <a:srgbClr val="9E302C"/>
          </a:solidFill>
        </p:spPr>
        <p:txBody>
          <a:bodyPr/>
          <a:lstStyle/>
          <a:p>
            <a:r>
              <a:rPr lang="en-US" dirty="0" smtClean="0">
                <a:solidFill>
                  <a:schemeClr val="bg1"/>
                </a:solidFill>
                <a:latin typeface="FFF Tusj"/>
              </a:rPr>
              <a:t>Contact Info.</a:t>
            </a:r>
            <a:endParaRPr lang="en-US" dirty="0">
              <a:solidFill>
                <a:schemeClr val="bg1"/>
              </a:solidFill>
              <a:latin typeface="FFF Tusj"/>
            </a:endParaRPr>
          </a:p>
        </p:txBody>
      </p:sp>
      <p:sp>
        <p:nvSpPr>
          <p:cNvPr id="3" name="Content Placeholder 2"/>
          <p:cNvSpPr>
            <a:spLocks noGrp="1"/>
          </p:cNvSpPr>
          <p:nvPr>
            <p:ph idx="1"/>
          </p:nvPr>
        </p:nvSpPr>
        <p:spPr>
          <a:xfrm>
            <a:off x="302592" y="1660769"/>
            <a:ext cx="8229600" cy="4923693"/>
          </a:xfrm>
        </p:spPr>
        <p:txBody>
          <a:bodyPr>
            <a:normAutofit fontScale="55000" lnSpcReduction="20000"/>
          </a:bodyPr>
          <a:lstStyle/>
          <a:p>
            <a:pPr marL="0" indent="0">
              <a:buNone/>
            </a:pPr>
            <a:r>
              <a:rPr lang="en-US" b="1" dirty="0" smtClean="0"/>
              <a:t>Sandy Flowers</a:t>
            </a:r>
          </a:p>
          <a:p>
            <a:pPr marL="0" indent="0">
              <a:buNone/>
            </a:pPr>
            <a:r>
              <a:rPr lang="en-US" i="1" dirty="0" smtClean="0"/>
              <a:t>GEAR UP Coordinator</a:t>
            </a:r>
          </a:p>
          <a:p>
            <a:pPr marL="0" indent="0">
              <a:buNone/>
            </a:pPr>
            <a:r>
              <a:rPr lang="en-US" i="1" dirty="0" smtClean="0"/>
              <a:t>Associate Principal</a:t>
            </a:r>
          </a:p>
          <a:p>
            <a:pPr marL="0" indent="0">
              <a:buNone/>
            </a:pPr>
            <a:r>
              <a:rPr lang="en-US" sz="3600" dirty="0" smtClean="0"/>
              <a:t>936.853.2167 </a:t>
            </a:r>
            <a:r>
              <a:rPr lang="en-US" sz="3600" dirty="0" smtClean="0">
                <a:hlinkClick r:id="rId2"/>
              </a:rPr>
              <a:t>flowerss@centralisd.com</a:t>
            </a:r>
            <a:endParaRPr lang="en-US" sz="3600" dirty="0" smtClean="0"/>
          </a:p>
          <a:p>
            <a:pPr marL="0" indent="0">
              <a:buNone/>
            </a:pPr>
            <a:endParaRPr lang="en-US" dirty="0" smtClean="0"/>
          </a:p>
          <a:p>
            <a:pPr marL="0" indent="0">
              <a:buNone/>
            </a:pPr>
            <a:r>
              <a:rPr lang="en-US" b="1" dirty="0" smtClean="0"/>
              <a:t>Richard Nash</a:t>
            </a:r>
          </a:p>
          <a:p>
            <a:pPr marL="0" indent="0">
              <a:buNone/>
            </a:pPr>
            <a:r>
              <a:rPr lang="en-US" i="1" dirty="0" smtClean="0"/>
              <a:t>High School Principal</a:t>
            </a:r>
          </a:p>
          <a:p>
            <a:pPr marL="0" indent="0">
              <a:buNone/>
            </a:pPr>
            <a:r>
              <a:rPr lang="en-US" sz="3600" dirty="0" smtClean="0"/>
              <a:t>936.853.2169 </a:t>
            </a:r>
            <a:r>
              <a:rPr lang="en-US" sz="3600" dirty="0" smtClean="0">
                <a:hlinkClick r:id="rId3"/>
              </a:rPr>
              <a:t>nashr@centralisd.com</a:t>
            </a:r>
            <a:endParaRPr lang="en-US" sz="3600" dirty="0" smtClean="0"/>
          </a:p>
          <a:p>
            <a:pPr marL="0" indent="0">
              <a:buNone/>
            </a:pPr>
            <a:endParaRPr lang="en-US" dirty="0" smtClean="0"/>
          </a:p>
          <a:p>
            <a:pPr marL="0" indent="0">
              <a:buNone/>
            </a:pPr>
            <a:r>
              <a:rPr lang="en-US" b="1" dirty="0" smtClean="0"/>
              <a:t>Don Allen</a:t>
            </a:r>
          </a:p>
          <a:p>
            <a:pPr marL="0" indent="0">
              <a:buNone/>
            </a:pPr>
            <a:r>
              <a:rPr lang="en-US" i="1" dirty="0" smtClean="0"/>
              <a:t>District Curriculum Director</a:t>
            </a:r>
          </a:p>
          <a:p>
            <a:pPr marL="0" indent="0">
              <a:buNone/>
            </a:pPr>
            <a:r>
              <a:rPr lang="en-US" sz="3600" dirty="0" smtClean="0"/>
              <a:t>936.853.9312 </a:t>
            </a:r>
            <a:r>
              <a:rPr lang="en-US" sz="3600" dirty="0" smtClean="0">
                <a:hlinkClick r:id="rId4"/>
              </a:rPr>
              <a:t>allendon@centralisd.com</a:t>
            </a:r>
            <a:r>
              <a:rPr lang="en-US" sz="3600" dirty="0" smtClean="0"/>
              <a:t> </a:t>
            </a:r>
          </a:p>
          <a:p>
            <a:pPr marL="0" indent="0">
              <a:buNone/>
            </a:pPr>
            <a:endParaRPr lang="en-US" dirty="0" smtClean="0"/>
          </a:p>
          <a:p>
            <a:pPr marL="0" indent="0">
              <a:buNone/>
            </a:pPr>
            <a:r>
              <a:rPr lang="en-US" b="1" dirty="0" smtClean="0"/>
              <a:t>Maria </a:t>
            </a:r>
            <a:r>
              <a:rPr lang="en-US" b="1" dirty="0" err="1" smtClean="0"/>
              <a:t>Plotts</a:t>
            </a:r>
            <a:endParaRPr lang="en-US" b="1" dirty="0" smtClean="0"/>
          </a:p>
          <a:p>
            <a:pPr marL="0" indent="0">
              <a:buNone/>
            </a:pPr>
            <a:r>
              <a:rPr lang="en-US" i="1" dirty="0" smtClean="0"/>
              <a:t>Intervention Counselor</a:t>
            </a:r>
          </a:p>
          <a:p>
            <a:pPr marL="0" indent="0">
              <a:buNone/>
            </a:pPr>
            <a:r>
              <a:rPr lang="en-US" sz="3600" dirty="0" smtClean="0"/>
              <a:t>936.853.2167 </a:t>
            </a:r>
            <a:r>
              <a:rPr lang="en-US" sz="3600" dirty="0" smtClean="0">
                <a:hlinkClick r:id="rId5"/>
              </a:rPr>
              <a:t>plottsm@centralisd.com</a:t>
            </a:r>
            <a:r>
              <a:rPr lang="en-US" sz="3600" dirty="0" smtClean="0"/>
              <a:t> </a:t>
            </a:r>
          </a:p>
          <a:p>
            <a:pPr marL="0" indent="0">
              <a:buNone/>
            </a:pPr>
            <a:endParaRPr lang="en-US" dirty="0"/>
          </a:p>
        </p:txBody>
      </p:sp>
      <p:pic>
        <p:nvPicPr>
          <p:cNvPr id="5" name="Picture 4" descr="100_194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539" y="0"/>
            <a:ext cx="4552462" cy="6858000"/>
          </a:xfrm>
          <a:prstGeom prst="rect">
            <a:avLst/>
          </a:prstGeom>
        </p:spPr>
      </p:pic>
      <p:sp>
        <p:nvSpPr>
          <p:cNvPr id="4" name="TextBox 3"/>
          <p:cNvSpPr txBox="1"/>
          <p:nvPr/>
        </p:nvSpPr>
        <p:spPr>
          <a:xfrm>
            <a:off x="4591539" y="4435552"/>
            <a:ext cx="4687626" cy="2169825"/>
          </a:xfrm>
          <a:prstGeom prst="rect">
            <a:avLst/>
          </a:prstGeom>
          <a:noFill/>
        </p:spPr>
        <p:txBody>
          <a:bodyPr wrap="square" rtlCol="0">
            <a:spAutoFit/>
          </a:bodyPr>
          <a:lstStyle/>
          <a:p>
            <a:r>
              <a:rPr lang="en-US" sz="4500" b="1" dirty="0" smtClean="0">
                <a:solidFill>
                  <a:schemeClr val="bg1"/>
                </a:solidFill>
                <a:latin typeface="Times New Roman"/>
              </a:rPr>
              <a:t>We are the mirror</a:t>
            </a:r>
          </a:p>
          <a:p>
            <a:r>
              <a:rPr lang="en-US" sz="4500" b="1" dirty="0" smtClean="0">
                <a:solidFill>
                  <a:schemeClr val="bg1"/>
                </a:solidFill>
                <a:latin typeface="Times New Roman"/>
              </a:rPr>
              <a:t>      of our own</a:t>
            </a:r>
          </a:p>
          <a:p>
            <a:r>
              <a:rPr lang="en-US" sz="4500" b="1" dirty="0" smtClean="0">
                <a:solidFill>
                  <a:schemeClr val="bg1"/>
                </a:solidFill>
                <a:latin typeface="Times New Roman"/>
              </a:rPr>
              <a:t>     expectations</a:t>
            </a:r>
            <a:endParaRPr lang="en-US" sz="4500" b="1" dirty="0">
              <a:solidFill>
                <a:schemeClr val="bg1"/>
              </a:solidFill>
              <a:latin typeface="Times New Roman"/>
            </a:endParaRPr>
          </a:p>
        </p:txBody>
      </p:sp>
    </p:spTree>
    <p:extLst>
      <p:ext uri="{BB962C8B-B14F-4D97-AF65-F5344CB8AC3E}">
        <p14:creationId xmlns:p14="http://schemas.microsoft.com/office/powerpoint/2010/main" val="19349483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755"/>
            <a:ext cx="8229600" cy="1325562"/>
          </a:xfrm>
          <a:solidFill>
            <a:srgbClr val="9E302C"/>
          </a:solidFill>
        </p:spPr>
        <p:style>
          <a:lnRef idx="0">
            <a:schemeClr val="accent2"/>
          </a:lnRef>
          <a:fillRef idx="3">
            <a:schemeClr val="accent2"/>
          </a:fillRef>
          <a:effectRef idx="3">
            <a:schemeClr val="accent2"/>
          </a:effectRef>
          <a:fontRef idx="minor">
            <a:schemeClr val="lt1"/>
          </a:fontRef>
        </p:style>
        <p:txBody>
          <a:bodyPr>
            <a:normAutofit fontScale="90000"/>
          </a:bodyPr>
          <a:lstStyle/>
          <a:p>
            <a:pPr algn="l"/>
            <a:r>
              <a:rPr lang="en-US" b="1" dirty="0" smtClean="0">
                <a:latin typeface="Times New Roman"/>
                <a:cs typeface="Times New Roman"/>
              </a:rPr>
              <a:t>              </a:t>
            </a:r>
            <a:r>
              <a:rPr lang="en-US" dirty="0" smtClean="0">
                <a:latin typeface="FFF Tusj Bold"/>
                <a:cs typeface="FFF Tusj Bold"/>
              </a:rPr>
              <a:t>Central ISD</a:t>
            </a:r>
            <a:r>
              <a:rPr lang="en-US" b="1" dirty="0" smtClean="0">
                <a:latin typeface="Times New Roman"/>
                <a:cs typeface="Times New Roman"/>
              </a:rPr>
              <a:t/>
            </a:r>
            <a:br>
              <a:rPr lang="en-US" b="1" dirty="0" smtClean="0">
                <a:latin typeface="Times New Roman"/>
                <a:cs typeface="Times New Roman"/>
              </a:rPr>
            </a:br>
            <a:r>
              <a:rPr lang="en-US" b="1" dirty="0" smtClean="0">
                <a:latin typeface="Times New Roman"/>
                <a:cs typeface="Times New Roman"/>
              </a:rPr>
              <a:t>    </a:t>
            </a:r>
            <a:r>
              <a:rPr lang="en-US" b="1" dirty="0">
                <a:latin typeface="Times New Roman"/>
                <a:cs typeface="Times New Roman"/>
              </a:rPr>
              <a:t> </a:t>
            </a:r>
            <a:r>
              <a:rPr lang="en-US" b="1" dirty="0" smtClean="0">
                <a:latin typeface="Times New Roman"/>
                <a:cs typeface="Times New Roman"/>
              </a:rPr>
              <a:t> </a:t>
            </a:r>
            <a:r>
              <a:rPr lang="en-US" sz="3200" dirty="0" smtClean="0">
                <a:latin typeface="FFF Tusj Bold"/>
                <a:cs typeface="FFF Tusj Bold"/>
              </a:rPr>
              <a:t>East Texas GEAR UP Project</a:t>
            </a:r>
            <a:endParaRPr lang="en-US" sz="3200" dirty="0">
              <a:latin typeface="FFF Tusj Bold"/>
              <a:cs typeface="FFF Tusj Bold"/>
            </a:endParaRPr>
          </a:p>
        </p:txBody>
      </p:sp>
      <p:sp>
        <p:nvSpPr>
          <p:cNvPr id="3" name="Content Placeholder 2"/>
          <p:cNvSpPr>
            <a:spLocks noGrp="1"/>
          </p:cNvSpPr>
          <p:nvPr>
            <p:ph idx="1"/>
          </p:nvPr>
        </p:nvSpPr>
        <p:spPr>
          <a:xfrm>
            <a:off x="457200" y="1500317"/>
            <a:ext cx="8229600" cy="5220914"/>
          </a:xfrm>
        </p:spPr>
        <p:txBody>
          <a:bodyPr>
            <a:noAutofit/>
          </a:bodyPr>
          <a:lstStyle/>
          <a:p>
            <a:pPr>
              <a:lnSpc>
                <a:spcPct val="120000"/>
              </a:lnSpc>
            </a:pPr>
            <a:r>
              <a:rPr lang="en-US" sz="2800" dirty="0" smtClean="0">
                <a:latin typeface="+mj-lt"/>
                <a:cs typeface="Times New Roman"/>
              </a:rPr>
              <a:t>Approximately 1543 students </a:t>
            </a:r>
          </a:p>
          <a:p>
            <a:pPr>
              <a:lnSpc>
                <a:spcPct val="120000"/>
              </a:lnSpc>
            </a:pPr>
            <a:r>
              <a:rPr lang="en-US" sz="2800" dirty="0" smtClean="0">
                <a:cs typeface="Times New Roman"/>
              </a:rPr>
              <a:t>57</a:t>
            </a:r>
            <a:r>
              <a:rPr lang="en-US" sz="2800" dirty="0">
                <a:cs typeface="Times New Roman"/>
              </a:rPr>
              <a:t>% of district population are Low </a:t>
            </a:r>
            <a:r>
              <a:rPr lang="en-US" sz="2800" dirty="0" smtClean="0">
                <a:cs typeface="Times New Roman"/>
              </a:rPr>
              <a:t>SES</a:t>
            </a:r>
            <a:endParaRPr lang="en-US" sz="2800" dirty="0" smtClean="0">
              <a:latin typeface="+mj-lt"/>
              <a:cs typeface="Times New Roman"/>
            </a:endParaRPr>
          </a:p>
          <a:p>
            <a:pPr>
              <a:lnSpc>
                <a:spcPct val="120000"/>
              </a:lnSpc>
            </a:pPr>
            <a:r>
              <a:rPr lang="en-US" sz="2800" dirty="0" smtClean="0">
                <a:latin typeface="+mj-lt"/>
                <a:cs typeface="Times New Roman"/>
              </a:rPr>
              <a:t>76% of GEAR UP cohort are Low SES (9</a:t>
            </a:r>
            <a:r>
              <a:rPr lang="en-US" sz="2800" baseline="30000" dirty="0" smtClean="0">
                <a:latin typeface="+mj-lt"/>
                <a:cs typeface="Times New Roman"/>
              </a:rPr>
              <a:t>th</a:t>
            </a:r>
            <a:r>
              <a:rPr lang="en-US" sz="2800" dirty="0" smtClean="0">
                <a:latin typeface="+mj-lt"/>
                <a:cs typeface="Times New Roman"/>
              </a:rPr>
              <a:t> grade)</a:t>
            </a:r>
          </a:p>
          <a:p>
            <a:pPr>
              <a:lnSpc>
                <a:spcPct val="120000"/>
              </a:lnSpc>
            </a:pPr>
            <a:r>
              <a:rPr lang="en-US" sz="2800" b="1" dirty="0" smtClean="0">
                <a:cs typeface="Times New Roman"/>
              </a:rPr>
              <a:t>Mentoring program </a:t>
            </a:r>
            <a:r>
              <a:rPr lang="en-US" sz="2800" b="1" dirty="0">
                <a:cs typeface="Times New Roman"/>
              </a:rPr>
              <a:t>driven by the needs of students rather than the expectations of </a:t>
            </a:r>
            <a:r>
              <a:rPr lang="en-US" sz="2800" b="1" dirty="0" smtClean="0">
                <a:cs typeface="Times New Roman"/>
              </a:rPr>
              <a:t>adults</a:t>
            </a:r>
            <a:endParaRPr lang="en-US" sz="2800" b="1" dirty="0" smtClean="0">
              <a:latin typeface="+mj-lt"/>
              <a:cs typeface="Times New Roman"/>
            </a:endParaRPr>
          </a:p>
          <a:p>
            <a:pPr>
              <a:lnSpc>
                <a:spcPct val="120000"/>
              </a:lnSpc>
            </a:pPr>
            <a:r>
              <a:rPr lang="en-US" sz="2800" dirty="0">
                <a:latin typeface="+mj-lt"/>
                <a:cs typeface="Times New Roman"/>
              </a:rPr>
              <a:t>P</a:t>
            </a:r>
            <a:r>
              <a:rPr lang="en-US" sz="2800" dirty="0" smtClean="0">
                <a:latin typeface="+mj-lt"/>
                <a:cs typeface="Times New Roman"/>
              </a:rPr>
              <a:t>rogram consists of </a:t>
            </a:r>
            <a:r>
              <a:rPr lang="en-US" sz="2800" i="1" dirty="0">
                <a:latin typeface="+mj-lt"/>
                <a:cs typeface="Times New Roman"/>
              </a:rPr>
              <a:t>one-to-one mentors, classroom mentors, small group mentors, student lab mentors, and mentors who serve within the </a:t>
            </a:r>
            <a:r>
              <a:rPr lang="en-US" sz="2800" i="1" dirty="0" smtClean="0">
                <a:latin typeface="+mj-lt"/>
                <a:cs typeface="Times New Roman"/>
              </a:rPr>
              <a:t>community</a:t>
            </a:r>
            <a:r>
              <a:rPr lang="en-US" sz="2800" b="1" i="1" dirty="0" smtClean="0">
                <a:latin typeface="+mj-lt"/>
                <a:cs typeface="Times New Roman"/>
              </a:rPr>
              <a:t>.</a:t>
            </a:r>
          </a:p>
          <a:p>
            <a:pPr>
              <a:lnSpc>
                <a:spcPct val="120000"/>
              </a:lnSpc>
            </a:pPr>
            <a:r>
              <a:rPr lang="en-US" sz="2800" dirty="0" smtClean="0">
                <a:latin typeface="+mj-lt"/>
                <a:cs typeface="Times New Roman"/>
              </a:rPr>
              <a:t>Partnered with </a:t>
            </a:r>
            <a:r>
              <a:rPr lang="en-US" sz="2800" b="1" dirty="0" smtClean="0">
                <a:latin typeface="+mj-lt"/>
                <a:cs typeface="Times New Roman"/>
              </a:rPr>
              <a:t>Stephen F. Austin State University</a:t>
            </a:r>
            <a:endParaRPr lang="en-US" sz="2800" b="1" dirty="0">
              <a:latin typeface="+mj-lt"/>
              <a:cs typeface="Times New Roman"/>
            </a:endParaRPr>
          </a:p>
        </p:txBody>
      </p:sp>
      <p:pic>
        <p:nvPicPr>
          <p:cNvPr id="4" name="Picture 3"/>
          <p:cNvPicPr>
            <a:picLocks noChangeAspect="1"/>
          </p:cNvPicPr>
          <p:nvPr/>
        </p:nvPicPr>
        <p:blipFill>
          <a:blip r:embed="rId2"/>
          <a:stretch>
            <a:fillRect/>
          </a:stretch>
        </p:blipFill>
        <p:spPr>
          <a:xfrm>
            <a:off x="6766523" y="268609"/>
            <a:ext cx="1920277" cy="1092030"/>
          </a:xfrm>
          <a:prstGeom prst="rect">
            <a:avLst/>
          </a:prstGeom>
        </p:spPr>
      </p:pic>
    </p:spTree>
    <p:extLst>
      <p:ext uri="{BB962C8B-B14F-4D97-AF65-F5344CB8AC3E}">
        <p14:creationId xmlns:p14="http://schemas.microsoft.com/office/powerpoint/2010/main" val="1954154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284"/>
            <a:ext cx="8229600" cy="1143000"/>
          </a:xfrm>
          <a:solidFill>
            <a:srgbClr val="9E302C"/>
          </a:solidFill>
        </p:spPr>
        <p:style>
          <a:lnRef idx="0">
            <a:schemeClr val="accent2"/>
          </a:lnRef>
          <a:fillRef idx="3">
            <a:schemeClr val="accent2"/>
          </a:fillRef>
          <a:effectRef idx="3">
            <a:schemeClr val="accent2"/>
          </a:effectRef>
          <a:fontRef idx="minor">
            <a:schemeClr val="lt1"/>
          </a:fontRef>
        </p:style>
        <p:txBody>
          <a:bodyPr/>
          <a:lstStyle/>
          <a:p>
            <a:r>
              <a:rPr lang="en-US" dirty="0" smtClean="0">
                <a:latin typeface="FFF Tusj Bold"/>
                <a:cs typeface="FFF Tusj Bold"/>
              </a:rPr>
              <a:t>Mentoring Program Players</a:t>
            </a:r>
            <a:endParaRPr lang="en-US" dirty="0">
              <a:latin typeface="FFF Tusj Bold"/>
              <a:cs typeface="FFF Tusj Bold"/>
            </a:endParaRPr>
          </a:p>
        </p:txBody>
      </p:sp>
      <p:sp>
        <p:nvSpPr>
          <p:cNvPr id="3" name="Content Placeholder 2"/>
          <p:cNvSpPr>
            <a:spLocks noGrp="1"/>
          </p:cNvSpPr>
          <p:nvPr>
            <p:ph idx="1"/>
          </p:nvPr>
        </p:nvSpPr>
        <p:spPr>
          <a:xfrm>
            <a:off x="457201" y="1441161"/>
            <a:ext cx="8547660" cy="5165349"/>
          </a:xfrm>
        </p:spPr>
        <p:txBody>
          <a:bodyPr>
            <a:noAutofit/>
          </a:bodyPr>
          <a:lstStyle/>
          <a:p>
            <a:pPr marL="514350" indent="-514350">
              <a:buAutoNum type="arabicPeriod"/>
            </a:pPr>
            <a:r>
              <a:rPr lang="en-US" sz="2800" b="1" u="sng" dirty="0" smtClean="0">
                <a:latin typeface="+mj-lt"/>
                <a:cs typeface="Times New Roman"/>
              </a:rPr>
              <a:t>Facilitator</a:t>
            </a:r>
            <a:r>
              <a:rPr lang="en-US" sz="2800" dirty="0" smtClean="0">
                <a:latin typeface="+mj-lt"/>
                <a:cs typeface="Times New Roman"/>
              </a:rPr>
              <a:t>  - “knows” students, organized,</a:t>
            </a:r>
          </a:p>
          <a:p>
            <a:pPr marL="457200" lvl="1" indent="0">
              <a:buNone/>
            </a:pPr>
            <a:r>
              <a:rPr lang="en-US" dirty="0" smtClean="0">
                <a:latin typeface="+mj-lt"/>
                <a:cs typeface="Times New Roman"/>
              </a:rPr>
              <a:t>matches students, builds positive relationships with students, teachers and staff</a:t>
            </a:r>
          </a:p>
          <a:p>
            <a:pPr marL="514350" indent="-514350">
              <a:buAutoNum type="arabicPeriod" startAt="2"/>
            </a:pPr>
            <a:r>
              <a:rPr lang="en-US" sz="2800" b="1" u="sng" dirty="0" smtClean="0">
                <a:latin typeface="+mj-lt"/>
                <a:cs typeface="Times New Roman"/>
              </a:rPr>
              <a:t>Teachers</a:t>
            </a:r>
            <a:r>
              <a:rPr lang="en-US" sz="2800" dirty="0" smtClean="0">
                <a:latin typeface="+mj-lt"/>
                <a:cs typeface="Times New Roman"/>
              </a:rPr>
              <a:t>   -  aware of program goals, make student referrals, work with and for mentors/mentees</a:t>
            </a:r>
          </a:p>
          <a:p>
            <a:pPr marL="514350" indent="-514350">
              <a:buAutoNum type="arabicPeriod" startAt="2"/>
            </a:pPr>
            <a:r>
              <a:rPr lang="en-US" sz="2800" b="1" u="sng" dirty="0" smtClean="0">
                <a:latin typeface="+mj-lt"/>
                <a:cs typeface="Times New Roman"/>
              </a:rPr>
              <a:t>Mentors</a:t>
            </a:r>
            <a:r>
              <a:rPr lang="en-US" sz="2800" dirty="0" smtClean="0">
                <a:latin typeface="+mj-lt"/>
                <a:cs typeface="Times New Roman"/>
              </a:rPr>
              <a:t>  - trustworthy, diligent, nonjudgmental, genuinely concerned, patient</a:t>
            </a:r>
          </a:p>
          <a:p>
            <a:pPr marL="514350" indent="-514350">
              <a:buAutoNum type="arabicPeriod" startAt="2"/>
            </a:pPr>
            <a:r>
              <a:rPr lang="en-US" sz="2800" b="1" u="sng" dirty="0" smtClean="0">
                <a:latin typeface="+mj-lt"/>
                <a:cs typeface="Times New Roman"/>
              </a:rPr>
              <a:t>Mentees/Parents </a:t>
            </a:r>
            <a:r>
              <a:rPr lang="en-US" sz="2800" dirty="0" smtClean="0">
                <a:latin typeface="+mj-lt"/>
                <a:cs typeface="Times New Roman"/>
              </a:rPr>
              <a:t>– those with a positive perception about mentor relationships and purpose earn higher grades, are absent less often, and have fewer discipline issues</a:t>
            </a:r>
          </a:p>
        </p:txBody>
      </p:sp>
    </p:spTree>
    <p:extLst>
      <p:ext uri="{BB962C8B-B14F-4D97-AF65-F5344CB8AC3E}">
        <p14:creationId xmlns:p14="http://schemas.microsoft.com/office/powerpoint/2010/main" val="21640608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420"/>
            <a:ext cx="8229600" cy="1289218"/>
          </a:xfrm>
          <a:solidFill>
            <a:srgbClr val="9E302C"/>
          </a:solidFill>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smtClean="0">
                <a:latin typeface="Agent Orange"/>
              </a:rPr>
              <a:t>MENTORS NEEDED</a:t>
            </a:r>
            <a:br>
              <a:rPr lang="en-US" dirty="0" smtClean="0">
                <a:latin typeface="Agent Orange"/>
              </a:rPr>
            </a:br>
            <a:r>
              <a:rPr lang="en-US" dirty="0" smtClean="0">
                <a:latin typeface="Savoye LET"/>
                <a:cs typeface="Savoye LET"/>
              </a:rPr>
              <a:t>So many obstacles…</a:t>
            </a:r>
            <a:endParaRPr lang="en-US" dirty="0">
              <a:latin typeface="Agent Orange"/>
            </a:endParaRPr>
          </a:p>
        </p:txBody>
      </p:sp>
      <p:pic>
        <p:nvPicPr>
          <p:cNvPr id="5" name="Picture 4"/>
          <p:cNvPicPr>
            <a:picLocks noChangeAspect="1"/>
          </p:cNvPicPr>
          <p:nvPr/>
        </p:nvPicPr>
        <p:blipFill>
          <a:blip r:embed="rId2">
            <a:grayscl/>
          </a:blip>
          <a:stretch>
            <a:fillRect/>
          </a:stretch>
        </p:blipFill>
        <p:spPr>
          <a:xfrm>
            <a:off x="723800" y="3843354"/>
            <a:ext cx="2301604" cy="2820232"/>
          </a:xfrm>
          <a:prstGeom prst="rect">
            <a:avLst/>
          </a:prstGeom>
        </p:spPr>
      </p:pic>
      <p:pic>
        <p:nvPicPr>
          <p:cNvPr id="6" name="Picture 5"/>
          <p:cNvPicPr>
            <a:picLocks noChangeAspect="1"/>
          </p:cNvPicPr>
          <p:nvPr/>
        </p:nvPicPr>
        <p:blipFill>
          <a:blip r:embed="rId3">
            <a:grayscl/>
          </a:blip>
          <a:stretch>
            <a:fillRect/>
          </a:stretch>
        </p:blipFill>
        <p:spPr>
          <a:xfrm>
            <a:off x="6150704" y="3843354"/>
            <a:ext cx="2283325" cy="2820231"/>
          </a:xfrm>
          <a:prstGeom prst="rect">
            <a:avLst/>
          </a:prstGeom>
        </p:spPr>
      </p:pic>
      <p:pic>
        <p:nvPicPr>
          <p:cNvPr id="7" name="Picture 6"/>
          <p:cNvPicPr>
            <a:picLocks noChangeAspect="1"/>
          </p:cNvPicPr>
          <p:nvPr/>
        </p:nvPicPr>
        <p:blipFill>
          <a:blip r:embed="rId4">
            <a:grayscl/>
          </a:blip>
          <a:stretch>
            <a:fillRect/>
          </a:stretch>
        </p:blipFill>
        <p:spPr>
          <a:xfrm>
            <a:off x="6307683" y="1854960"/>
            <a:ext cx="2126346" cy="2454254"/>
          </a:xfrm>
          <a:prstGeom prst="rect">
            <a:avLst/>
          </a:prstGeom>
        </p:spPr>
      </p:pic>
      <p:pic>
        <p:nvPicPr>
          <p:cNvPr id="8" name="Picture 7"/>
          <p:cNvPicPr>
            <a:picLocks noChangeAspect="1"/>
          </p:cNvPicPr>
          <p:nvPr/>
        </p:nvPicPr>
        <p:blipFill>
          <a:blip r:embed="rId5">
            <a:grayscl/>
          </a:blip>
          <a:stretch>
            <a:fillRect/>
          </a:stretch>
        </p:blipFill>
        <p:spPr>
          <a:xfrm>
            <a:off x="3439257" y="1854960"/>
            <a:ext cx="3025405" cy="2311565"/>
          </a:xfrm>
          <a:prstGeom prst="rect">
            <a:avLst/>
          </a:prstGeom>
        </p:spPr>
      </p:pic>
      <p:pic>
        <p:nvPicPr>
          <p:cNvPr id="9" name="Picture 8"/>
          <p:cNvPicPr>
            <a:picLocks noChangeAspect="1"/>
          </p:cNvPicPr>
          <p:nvPr/>
        </p:nvPicPr>
        <p:blipFill>
          <a:blip r:embed="rId6">
            <a:grayscl/>
          </a:blip>
          <a:stretch>
            <a:fillRect/>
          </a:stretch>
        </p:blipFill>
        <p:spPr>
          <a:xfrm>
            <a:off x="723800" y="1854960"/>
            <a:ext cx="2715456" cy="2568405"/>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025404" y="4166525"/>
            <a:ext cx="3125300" cy="2497060"/>
          </a:xfrm>
          <a:prstGeom prst="rect">
            <a:avLst/>
          </a:prstGeom>
        </p:spPr>
      </p:pic>
    </p:spTree>
    <p:extLst>
      <p:ext uri="{BB962C8B-B14F-4D97-AF65-F5344CB8AC3E}">
        <p14:creationId xmlns:p14="http://schemas.microsoft.com/office/powerpoint/2010/main" val="32980160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E302C"/>
          </a:solidFill>
        </p:spPr>
        <p:style>
          <a:lnRef idx="0">
            <a:schemeClr val="accent2"/>
          </a:lnRef>
          <a:fillRef idx="3">
            <a:schemeClr val="accent2"/>
          </a:fillRef>
          <a:effectRef idx="3">
            <a:schemeClr val="accent2"/>
          </a:effectRef>
          <a:fontRef idx="minor">
            <a:schemeClr val="lt1"/>
          </a:fontRef>
        </p:style>
        <p:txBody>
          <a:bodyPr>
            <a:normAutofit/>
          </a:bodyPr>
          <a:lstStyle/>
          <a:p>
            <a:r>
              <a:rPr lang="en-US" sz="6000" dirty="0" smtClean="0">
                <a:latin typeface="FFF Tusj"/>
                <a:cs typeface="Times New Roman"/>
              </a:rPr>
              <a:t>Mentoring Motivates</a:t>
            </a:r>
            <a:endParaRPr lang="en-US" sz="6000" dirty="0">
              <a:latin typeface="FFF Tusj"/>
              <a:cs typeface="Times New Roman"/>
            </a:endParaRPr>
          </a:p>
        </p:txBody>
      </p:sp>
      <p:sp>
        <p:nvSpPr>
          <p:cNvPr id="3" name="Content Placeholder 2"/>
          <p:cNvSpPr>
            <a:spLocks noGrp="1"/>
          </p:cNvSpPr>
          <p:nvPr>
            <p:ph idx="1"/>
          </p:nvPr>
        </p:nvSpPr>
        <p:spPr>
          <a:xfrm>
            <a:off x="290876" y="1378382"/>
            <a:ext cx="8561930" cy="5108109"/>
          </a:xfrm>
        </p:spPr>
        <p:txBody>
          <a:bodyPr>
            <a:normAutofit fontScale="25000" lnSpcReduction="20000"/>
          </a:bodyPr>
          <a:lstStyle/>
          <a:p>
            <a:pPr marL="0" indent="0">
              <a:buNone/>
            </a:pPr>
            <a:endParaRPr lang="en-US" sz="1100" dirty="0" smtClean="0">
              <a:latin typeface="+mj-lt"/>
              <a:cs typeface="Times New Roman"/>
            </a:endParaRPr>
          </a:p>
          <a:p>
            <a:pPr marL="0" indent="0">
              <a:buNone/>
            </a:pPr>
            <a:endParaRPr lang="en-US" sz="1100" dirty="0">
              <a:latin typeface="+mj-lt"/>
              <a:cs typeface="Times New Roman"/>
            </a:endParaRPr>
          </a:p>
          <a:p>
            <a:pPr marL="0" indent="0">
              <a:buNone/>
            </a:pPr>
            <a:endParaRPr lang="en-US" sz="1100" dirty="0" smtClean="0">
              <a:latin typeface="+mj-lt"/>
              <a:cs typeface="Times New Roman"/>
            </a:endParaRPr>
          </a:p>
          <a:p>
            <a:pPr marL="0" indent="0">
              <a:buNone/>
            </a:pPr>
            <a:endParaRPr lang="en-US" sz="1100" dirty="0">
              <a:latin typeface="+mj-lt"/>
              <a:cs typeface="Times New Roman"/>
            </a:endParaRPr>
          </a:p>
          <a:p>
            <a:r>
              <a:rPr lang="en-US" sz="9200" dirty="0">
                <a:latin typeface="+mj-lt"/>
                <a:cs typeface="Times New Roman"/>
              </a:rPr>
              <a:t>P</a:t>
            </a:r>
            <a:r>
              <a:rPr lang="en-US" sz="9200" dirty="0" smtClean="0">
                <a:latin typeface="+mj-lt"/>
                <a:cs typeface="Times New Roman"/>
              </a:rPr>
              <a:t>rovides unconditional </a:t>
            </a:r>
            <a:r>
              <a:rPr lang="en-US" sz="9200" dirty="0">
                <a:latin typeface="+mj-lt"/>
                <a:cs typeface="Times New Roman"/>
              </a:rPr>
              <a:t>acceptance </a:t>
            </a:r>
            <a:r>
              <a:rPr lang="en-US" sz="9200" dirty="0" smtClean="0">
                <a:latin typeface="+mj-lt"/>
                <a:cs typeface="Times New Roman"/>
              </a:rPr>
              <a:t>and support</a:t>
            </a:r>
            <a:endParaRPr lang="en-US" sz="9200" dirty="0">
              <a:latin typeface="+mj-lt"/>
              <a:cs typeface="Times New Roman"/>
            </a:endParaRPr>
          </a:p>
          <a:p>
            <a:pPr marL="0" indent="0">
              <a:buNone/>
            </a:pPr>
            <a:endParaRPr lang="en-US" dirty="0" smtClean="0">
              <a:latin typeface="+mj-lt"/>
              <a:cs typeface="Times New Roman"/>
            </a:endParaRPr>
          </a:p>
          <a:p>
            <a:pPr marL="0" indent="0">
              <a:buNone/>
            </a:pPr>
            <a:endParaRPr lang="en-US" dirty="0" smtClean="0">
              <a:latin typeface="+mj-lt"/>
              <a:cs typeface="Times New Roman"/>
            </a:endParaRPr>
          </a:p>
          <a:p>
            <a:r>
              <a:rPr lang="en-US" sz="9200" dirty="0" smtClean="0">
                <a:latin typeface="+mj-lt"/>
                <a:cs typeface="Times New Roman"/>
              </a:rPr>
              <a:t>Our mentor numbers:   </a:t>
            </a:r>
            <a:r>
              <a:rPr lang="en-US" sz="8000" i="1" dirty="0">
                <a:cs typeface="Times New Roman"/>
              </a:rPr>
              <a:t>(each served a minimum of 5 months</a:t>
            </a:r>
            <a:r>
              <a:rPr lang="en-US" sz="8000" i="1" dirty="0" smtClean="0">
                <a:cs typeface="Times New Roman"/>
              </a:rPr>
              <a:t>)</a:t>
            </a:r>
            <a:endParaRPr lang="en-US" sz="8000" dirty="0" smtClean="0">
              <a:latin typeface="+mj-lt"/>
              <a:cs typeface="Times New Roman"/>
            </a:endParaRPr>
          </a:p>
          <a:p>
            <a:pPr marL="0" indent="0">
              <a:buNone/>
            </a:pPr>
            <a:r>
              <a:rPr lang="en-US" sz="9200" dirty="0">
                <a:latin typeface="+mj-lt"/>
                <a:cs typeface="Times New Roman"/>
              </a:rPr>
              <a:t>	</a:t>
            </a:r>
            <a:r>
              <a:rPr lang="en-US" sz="9200" dirty="0" smtClean="0">
                <a:latin typeface="+mj-lt"/>
                <a:cs typeface="Times New Roman"/>
              </a:rPr>
              <a:t>	In 2010-12, </a:t>
            </a:r>
            <a:r>
              <a:rPr lang="en-US" sz="9200" b="1" dirty="0" smtClean="0">
                <a:latin typeface="+mj-lt"/>
                <a:cs typeface="Times New Roman"/>
              </a:rPr>
              <a:t>22</a:t>
            </a:r>
            <a:r>
              <a:rPr lang="en-US" sz="9200" dirty="0" smtClean="0">
                <a:latin typeface="+mj-lt"/>
                <a:cs typeface="Times New Roman"/>
              </a:rPr>
              <a:t> mentors served</a:t>
            </a:r>
          </a:p>
          <a:p>
            <a:pPr marL="0" indent="0">
              <a:buNone/>
            </a:pPr>
            <a:r>
              <a:rPr lang="en-US" sz="9200" dirty="0" smtClean="0">
                <a:latin typeface="+mj-lt"/>
                <a:cs typeface="Times New Roman"/>
              </a:rPr>
              <a:t>		In 2011-12,</a:t>
            </a:r>
            <a:r>
              <a:rPr lang="en-US" sz="9200" b="1" dirty="0" smtClean="0">
                <a:latin typeface="+mj-lt"/>
                <a:cs typeface="Times New Roman"/>
              </a:rPr>
              <a:t> 57 </a:t>
            </a:r>
            <a:r>
              <a:rPr lang="en-US" sz="9200" dirty="0" smtClean="0">
                <a:latin typeface="+mj-lt"/>
                <a:cs typeface="Times New Roman"/>
              </a:rPr>
              <a:t>mentors served </a:t>
            </a:r>
          </a:p>
          <a:p>
            <a:pPr marL="0" indent="0">
              <a:buNone/>
            </a:pPr>
            <a:r>
              <a:rPr lang="en-US" sz="9200" dirty="0" smtClean="0">
                <a:latin typeface="+mj-lt"/>
                <a:cs typeface="Times New Roman"/>
              </a:rPr>
              <a:t>		In 2012-13,</a:t>
            </a:r>
            <a:r>
              <a:rPr lang="en-US" sz="9200" b="1" dirty="0" smtClean="0">
                <a:latin typeface="+mj-lt"/>
                <a:cs typeface="Times New Roman"/>
              </a:rPr>
              <a:t> 71 </a:t>
            </a:r>
            <a:r>
              <a:rPr lang="en-US" sz="9200" dirty="0" smtClean="0">
                <a:latin typeface="+mj-lt"/>
                <a:cs typeface="Times New Roman"/>
              </a:rPr>
              <a:t>mentors served </a:t>
            </a:r>
            <a:r>
              <a:rPr lang="en-US" sz="9200" dirty="0">
                <a:latin typeface="+mj-lt"/>
                <a:cs typeface="Times New Roman"/>
              </a:rPr>
              <a:t>	</a:t>
            </a:r>
            <a:r>
              <a:rPr lang="en-US" sz="9200" dirty="0" smtClean="0">
                <a:latin typeface="+mj-lt"/>
                <a:cs typeface="Times New Roman"/>
              </a:rPr>
              <a:t>	</a:t>
            </a:r>
            <a:r>
              <a:rPr lang="en-US" sz="9200" i="1" dirty="0">
                <a:latin typeface="+mj-lt"/>
                <a:cs typeface="Times New Roman"/>
              </a:rPr>
              <a:t>	</a:t>
            </a:r>
            <a:r>
              <a:rPr lang="en-US" sz="9200" i="1" dirty="0" smtClean="0">
                <a:latin typeface="+mj-lt"/>
                <a:cs typeface="Times New Roman"/>
              </a:rPr>
              <a:t>	</a:t>
            </a:r>
            <a:endParaRPr lang="en-US" sz="9200" i="1" dirty="0">
              <a:latin typeface="+mj-lt"/>
              <a:cs typeface="Times New Roman"/>
            </a:endParaRPr>
          </a:p>
          <a:p>
            <a:pPr marL="0" indent="0">
              <a:buNone/>
            </a:pPr>
            <a:r>
              <a:rPr lang="en-US" sz="9200" dirty="0" smtClean="0">
                <a:latin typeface="+mj-lt"/>
                <a:cs typeface="Times New Roman"/>
              </a:rPr>
              <a:t>              Numbers at end of first nine weeks 2013-14 = </a:t>
            </a:r>
            <a:r>
              <a:rPr lang="en-US" sz="9200" b="1" dirty="0" smtClean="0">
                <a:latin typeface="+mj-lt"/>
                <a:cs typeface="Times New Roman"/>
              </a:rPr>
              <a:t>39</a:t>
            </a:r>
          </a:p>
          <a:p>
            <a:pPr marL="0" indent="0">
              <a:buNone/>
            </a:pPr>
            <a:endParaRPr lang="en-US" sz="1200" dirty="0" smtClean="0">
              <a:latin typeface="+mj-lt"/>
              <a:cs typeface="Times New Roman"/>
            </a:endParaRPr>
          </a:p>
          <a:p>
            <a:pPr marL="0" indent="0">
              <a:buNone/>
            </a:pPr>
            <a:endParaRPr lang="en-US" sz="1200" dirty="0" smtClean="0">
              <a:latin typeface="+mj-lt"/>
              <a:cs typeface="Times New Roman"/>
            </a:endParaRPr>
          </a:p>
          <a:p>
            <a:pPr marL="0" indent="0">
              <a:buNone/>
            </a:pPr>
            <a:endParaRPr lang="en-US" sz="1200" dirty="0">
              <a:latin typeface="+mj-lt"/>
              <a:cs typeface="Times New Roman"/>
            </a:endParaRPr>
          </a:p>
          <a:p>
            <a:pPr marL="0" indent="0">
              <a:buNone/>
            </a:pPr>
            <a:endParaRPr lang="en-US" sz="1200" dirty="0" smtClean="0">
              <a:latin typeface="+mj-lt"/>
              <a:cs typeface="Times New Roman"/>
            </a:endParaRPr>
          </a:p>
          <a:p>
            <a:r>
              <a:rPr lang="en-US" sz="9600" b="1" dirty="0" smtClean="0">
                <a:cs typeface="Times New Roman"/>
              </a:rPr>
              <a:t>We </a:t>
            </a:r>
            <a:r>
              <a:rPr lang="en-US" sz="9600" b="1" dirty="0">
                <a:cs typeface="Times New Roman"/>
              </a:rPr>
              <a:t>have a waiting list of high school students who want to </a:t>
            </a:r>
            <a:r>
              <a:rPr lang="en-US" sz="9600" b="1" dirty="0" smtClean="0">
                <a:cs typeface="Times New Roman"/>
              </a:rPr>
              <a:t>   </a:t>
            </a:r>
          </a:p>
          <a:p>
            <a:pPr marL="0" indent="0">
              <a:buNone/>
            </a:pPr>
            <a:r>
              <a:rPr lang="en-US" sz="9600" b="1" dirty="0">
                <a:cs typeface="Times New Roman"/>
              </a:rPr>
              <a:t> </a:t>
            </a:r>
            <a:r>
              <a:rPr lang="en-US" sz="9600" b="1" dirty="0" smtClean="0">
                <a:cs typeface="Times New Roman"/>
              </a:rPr>
              <a:t>    participate </a:t>
            </a:r>
            <a:r>
              <a:rPr lang="en-US" sz="9600" b="1" dirty="0">
                <a:cs typeface="Times New Roman"/>
              </a:rPr>
              <a:t>and </a:t>
            </a:r>
            <a:r>
              <a:rPr lang="en-US" sz="9600" b="1" dirty="0" smtClean="0">
                <a:cs typeface="Times New Roman"/>
              </a:rPr>
              <a:t>become mentors.  </a:t>
            </a:r>
            <a:r>
              <a:rPr lang="en-US" sz="9600" b="1" dirty="0">
                <a:cs typeface="Times New Roman"/>
              </a:rPr>
              <a:t>This has had a huge impact </a:t>
            </a:r>
            <a:r>
              <a:rPr lang="en-US" sz="9600" b="1" dirty="0" smtClean="0">
                <a:cs typeface="Times New Roman"/>
              </a:rPr>
              <a:t> </a:t>
            </a:r>
          </a:p>
          <a:p>
            <a:pPr marL="0" indent="0">
              <a:buNone/>
            </a:pPr>
            <a:r>
              <a:rPr lang="en-US" sz="9600" b="1" dirty="0">
                <a:cs typeface="Times New Roman"/>
              </a:rPr>
              <a:t> </a:t>
            </a:r>
            <a:r>
              <a:rPr lang="en-US" sz="9600" b="1" dirty="0" smtClean="0">
                <a:cs typeface="Times New Roman"/>
              </a:rPr>
              <a:t>    upon </a:t>
            </a:r>
            <a:r>
              <a:rPr lang="en-US" sz="9600" b="1" dirty="0">
                <a:cs typeface="Times New Roman"/>
              </a:rPr>
              <a:t>the mindset of our campus and student body.</a:t>
            </a:r>
          </a:p>
          <a:p>
            <a:pPr marL="0" indent="0">
              <a:buNone/>
            </a:pPr>
            <a:endParaRPr lang="en-US" sz="4800" i="1" dirty="0" smtClean="0">
              <a:latin typeface="+mj-lt"/>
              <a:cs typeface="Times New Roman"/>
            </a:endParaRPr>
          </a:p>
          <a:p>
            <a:pPr marL="0" indent="0">
              <a:buNone/>
            </a:pPr>
            <a:r>
              <a:rPr lang="en-US" sz="8000" dirty="0" smtClean="0">
                <a:cs typeface="Times New Roman"/>
              </a:rPr>
              <a:t>“</a:t>
            </a:r>
            <a:r>
              <a:rPr lang="en-US" sz="8000" dirty="0">
                <a:cs typeface="Times New Roman"/>
              </a:rPr>
              <a:t>Students who --- have someone in their lives who cares about them, </a:t>
            </a:r>
            <a:r>
              <a:rPr lang="en-US" sz="8000" dirty="0" smtClean="0">
                <a:cs typeface="Times New Roman"/>
              </a:rPr>
              <a:t>encourage  </a:t>
            </a:r>
          </a:p>
          <a:p>
            <a:pPr marL="0" indent="0">
              <a:buNone/>
            </a:pPr>
            <a:r>
              <a:rPr lang="en-US" sz="8000" dirty="0">
                <a:cs typeface="Times New Roman"/>
              </a:rPr>
              <a:t> </a:t>
            </a:r>
            <a:r>
              <a:rPr lang="en-US" sz="8000" dirty="0" smtClean="0">
                <a:cs typeface="Times New Roman"/>
              </a:rPr>
              <a:t> their development</a:t>
            </a:r>
            <a:r>
              <a:rPr lang="en-US" sz="8000" dirty="0">
                <a:cs typeface="Times New Roman"/>
              </a:rPr>
              <a:t>, and are good role models for them --- have the best chance </a:t>
            </a:r>
            <a:r>
              <a:rPr lang="en-US" sz="8000" dirty="0" smtClean="0">
                <a:cs typeface="Times New Roman"/>
              </a:rPr>
              <a:t> </a:t>
            </a:r>
          </a:p>
          <a:p>
            <a:pPr marL="0" indent="0">
              <a:buNone/>
            </a:pPr>
            <a:r>
              <a:rPr lang="en-US" sz="8000" dirty="0">
                <a:cs typeface="Times New Roman"/>
              </a:rPr>
              <a:t> </a:t>
            </a:r>
            <a:r>
              <a:rPr lang="en-US" sz="8000" dirty="0" smtClean="0">
                <a:cs typeface="Times New Roman"/>
              </a:rPr>
              <a:t> of growing up </a:t>
            </a:r>
            <a:r>
              <a:rPr lang="en-US" sz="8000" dirty="0">
                <a:cs typeface="Times New Roman"/>
              </a:rPr>
              <a:t>to become responsible, productive, caring adults themselves.”                                                                               </a:t>
            </a:r>
          </a:p>
          <a:p>
            <a:pPr marL="0" indent="0">
              <a:buNone/>
            </a:pPr>
            <a:r>
              <a:rPr lang="en-US" sz="7200" dirty="0">
                <a:cs typeface="Times New Roman"/>
              </a:rPr>
              <a:t>  </a:t>
            </a:r>
            <a:r>
              <a:rPr lang="en-US" sz="7200" dirty="0" smtClean="0">
                <a:cs typeface="Times New Roman"/>
              </a:rPr>
              <a:t>(</a:t>
            </a:r>
            <a:r>
              <a:rPr lang="en-US" sz="7200" dirty="0">
                <a:cs typeface="Times New Roman"/>
              </a:rPr>
              <a:t>Jekielek.  </a:t>
            </a:r>
            <a:r>
              <a:rPr lang="en-US" sz="7200" i="1" dirty="0">
                <a:cs typeface="Times New Roman"/>
              </a:rPr>
              <a:t>Mentoring: A Promising Strategy for Youth Development, 2012.)</a:t>
            </a:r>
            <a:endParaRPr lang="en-US" sz="7200" dirty="0">
              <a:cs typeface="Times New Roman"/>
            </a:endParaRPr>
          </a:p>
          <a:p>
            <a:pPr marL="0" indent="0">
              <a:buNone/>
            </a:pPr>
            <a:endParaRPr lang="en-US" sz="9800" i="1" dirty="0" smtClean="0">
              <a:latin typeface="+mj-lt"/>
              <a:cs typeface="Times New Roman"/>
            </a:endParaRPr>
          </a:p>
          <a:p>
            <a:pPr marL="0" indent="0">
              <a:buNone/>
            </a:pPr>
            <a:endParaRPr lang="en-US" dirty="0" smtClean="0">
              <a:latin typeface="+mj-lt"/>
              <a:cs typeface="Times New Roman"/>
            </a:endParaRPr>
          </a:p>
          <a:p>
            <a:pPr marL="0" indent="0">
              <a:buNone/>
            </a:pPr>
            <a:r>
              <a:rPr lang="en-US" sz="9800" dirty="0">
                <a:latin typeface="+mj-lt"/>
                <a:cs typeface="Times New Roman"/>
              </a:rPr>
              <a:t>	</a:t>
            </a:r>
            <a:r>
              <a:rPr lang="en-US" sz="9800" dirty="0" smtClean="0">
                <a:latin typeface="+mj-lt"/>
                <a:cs typeface="Times New Roman"/>
              </a:rPr>
              <a:t> </a:t>
            </a:r>
            <a:endParaRPr lang="en-US" sz="7000" i="1" dirty="0">
              <a:latin typeface="Times New Roman"/>
              <a:cs typeface="Times New Roman"/>
            </a:endParaRPr>
          </a:p>
        </p:txBody>
      </p:sp>
    </p:spTree>
    <p:extLst>
      <p:ext uri="{BB962C8B-B14F-4D97-AF65-F5344CB8AC3E}">
        <p14:creationId xmlns:p14="http://schemas.microsoft.com/office/powerpoint/2010/main" val="18662081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079" y="153692"/>
            <a:ext cx="8229600" cy="1143000"/>
          </a:xfrm>
          <a:solidFill>
            <a:srgbClr val="9E302C"/>
          </a:solidFill>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smtClean="0">
                <a:latin typeface="FFF Tusj"/>
                <a:cs typeface="Times New Roman"/>
              </a:rPr>
              <a:t>Maslow’s Theory of Motivation</a:t>
            </a:r>
            <a:endParaRPr lang="en-US" dirty="0">
              <a:latin typeface="FFF Tusj"/>
              <a:cs typeface="Times New Roman"/>
            </a:endParaRPr>
          </a:p>
        </p:txBody>
      </p:sp>
      <p:pic>
        <p:nvPicPr>
          <p:cNvPr id="8" name="Content Placeholder 7"/>
          <p:cNvPicPr>
            <a:picLocks noGrp="1"/>
          </p:cNvPicPr>
          <p:nvPr>
            <p:ph idx="1"/>
          </p:nvPr>
        </p:nvPicPr>
        <p:blipFill rotWithShape="1">
          <a:blip r:embed="rId2">
            <a:extLst>
              <a:ext uri="{28A0092B-C50C-407E-A947-70E740481C1C}">
                <a14:useLocalDpi xmlns:a14="http://schemas.microsoft.com/office/drawing/2010/main" val="0"/>
              </a:ext>
            </a:extLst>
          </a:blip>
          <a:srcRect l="-6059" t="13266" r="-14584" b="2821"/>
          <a:stretch/>
        </p:blipFill>
        <p:spPr bwMode="auto">
          <a:xfrm>
            <a:off x="671262" y="1417638"/>
            <a:ext cx="8229600" cy="5331561"/>
          </a:xfrm>
          <a:prstGeom prst="rect">
            <a:avLst/>
          </a:prstGeom>
          <a:noFill/>
          <a:ln>
            <a:noFill/>
          </a:ln>
        </p:spPr>
      </p:pic>
    </p:spTree>
    <p:extLst>
      <p:ext uri="{BB962C8B-B14F-4D97-AF65-F5344CB8AC3E}">
        <p14:creationId xmlns:p14="http://schemas.microsoft.com/office/powerpoint/2010/main" val="13510430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5879"/>
          </a:xfrm>
          <a:prstGeom prst="rect">
            <a:avLst/>
          </a:prstGeom>
          <a:noFill/>
          <a:ln>
            <a:noFill/>
          </a:ln>
        </p:spPr>
      </p:pic>
      <p:sp>
        <p:nvSpPr>
          <p:cNvPr id="9" name="Rectangle 8"/>
          <p:cNvSpPr/>
          <p:nvPr/>
        </p:nvSpPr>
        <p:spPr>
          <a:xfrm>
            <a:off x="422842" y="5490258"/>
            <a:ext cx="8486017"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PRIVILEGE WALK</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endParaRPr>
          </a:p>
        </p:txBody>
      </p:sp>
    </p:spTree>
    <p:extLst>
      <p:ext uri="{BB962C8B-B14F-4D97-AF65-F5344CB8AC3E}">
        <p14:creationId xmlns:p14="http://schemas.microsoft.com/office/powerpoint/2010/main" val="6918361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756"/>
            <a:ext cx="8229600" cy="1143000"/>
          </a:xfrm>
          <a:solidFill>
            <a:srgbClr val="9E302C"/>
          </a:solidFill>
        </p:spPr>
        <p:style>
          <a:lnRef idx="0">
            <a:schemeClr val="accent2"/>
          </a:lnRef>
          <a:fillRef idx="3">
            <a:schemeClr val="accent2"/>
          </a:fillRef>
          <a:effectRef idx="3">
            <a:schemeClr val="accent2"/>
          </a:effectRef>
          <a:fontRef idx="minor">
            <a:schemeClr val="lt1"/>
          </a:fontRef>
        </p:style>
        <p:txBody>
          <a:bodyPr>
            <a:normAutofit/>
          </a:bodyPr>
          <a:lstStyle/>
          <a:p>
            <a:r>
              <a:rPr lang="en-US" sz="6000" dirty="0" smtClean="0">
                <a:latin typeface="FFF Tusj Bold"/>
                <a:cs typeface="FFF Tusj Bold"/>
              </a:rPr>
              <a:t>Outcomes</a:t>
            </a:r>
            <a:endParaRPr lang="en-US" sz="6000" dirty="0">
              <a:latin typeface="FFF Tusj Bold"/>
              <a:cs typeface="FFF Tusj Bold"/>
            </a:endParaRPr>
          </a:p>
        </p:txBody>
      </p:sp>
      <p:sp>
        <p:nvSpPr>
          <p:cNvPr id="3" name="Content Placeholder 2"/>
          <p:cNvSpPr>
            <a:spLocks noGrp="1"/>
          </p:cNvSpPr>
          <p:nvPr>
            <p:ph idx="1"/>
          </p:nvPr>
        </p:nvSpPr>
        <p:spPr>
          <a:xfrm>
            <a:off x="457200" y="1526775"/>
            <a:ext cx="8229600" cy="4551786"/>
          </a:xfrm>
        </p:spPr>
        <p:txBody>
          <a:bodyPr>
            <a:normAutofit fontScale="25000" lnSpcReduction="20000"/>
          </a:bodyPr>
          <a:lstStyle/>
          <a:p>
            <a:pPr marL="0" indent="0">
              <a:buNone/>
            </a:pPr>
            <a:r>
              <a:rPr lang="en-US" sz="7200" dirty="0"/>
              <a:t>	</a:t>
            </a:r>
            <a:r>
              <a:rPr lang="en-US" sz="7200" dirty="0" smtClean="0"/>
              <a:t> </a:t>
            </a:r>
            <a:r>
              <a:rPr lang="en-US" sz="9600" b="1" dirty="0" smtClean="0"/>
              <a:t>I</a:t>
            </a:r>
            <a:r>
              <a:rPr lang="en-US" sz="9600" b="1" dirty="0"/>
              <a:t>.   </a:t>
            </a:r>
            <a:r>
              <a:rPr lang="en-US" sz="9600" b="1" dirty="0" smtClean="0"/>
              <a:t>Educational </a:t>
            </a:r>
            <a:r>
              <a:rPr lang="en-US" sz="9600" b="1" dirty="0"/>
              <a:t>Achievement</a:t>
            </a:r>
            <a:endParaRPr lang="en-US" sz="9600" dirty="0"/>
          </a:p>
          <a:p>
            <a:pPr marL="0" indent="0">
              <a:buNone/>
            </a:pPr>
            <a:r>
              <a:rPr lang="en-US" sz="7200" dirty="0"/>
              <a:t>	</a:t>
            </a:r>
            <a:r>
              <a:rPr lang="en-US" sz="7200" dirty="0" smtClean="0"/>
              <a:t>	A</a:t>
            </a:r>
            <a:r>
              <a:rPr lang="en-US" sz="7200" dirty="0"/>
              <a:t>.  better attendance and fewer unexcused absences</a:t>
            </a:r>
          </a:p>
          <a:p>
            <a:pPr marL="0" indent="0">
              <a:buNone/>
            </a:pPr>
            <a:r>
              <a:rPr lang="en-US" sz="7200" dirty="0"/>
              <a:t>	</a:t>
            </a:r>
            <a:r>
              <a:rPr lang="en-US" sz="7200" dirty="0" smtClean="0"/>
              <a:t>	B</a:t>
            </a:r>
            <a:r>
              <a:rPr lang="en-US" sz="7200" dirty="0"/>
              <a:t>.  better attitude toward school than non-mentored youth</a:t>
            </a:r>
          </a:p>
          <a:p>
            <a:pPr marL="0" indent="0">
              <a:buNone/>
            </a:pPr>
            <a:r>
              <a:rPr lang="en-US" sz="7200" dirty="0"/>
              <a:t>	</a:t>
            </a:r>
            <a:r>
              <a:rPr lang="en-US" sz="7200" dirty="0" smtClean="0"/>
              <a:t>	C</a:t>
            </a:r>
            <a:r>
              <a:rPr lang="en-US" sz="7200" dirty="0"/>
              <a:t>.  grades improve</a:t>
            </a:r>
          </a:p>
          <a:p>
            <a:pPr marL="0" indent="0">
              <a:buNone/>
            </a:pPr>
            <a:r>
              <a:rPr lang="en-US" sz="7200" dirty="0"/>
              <a:t>	</a:t>
            </a:r>
            <a:r>
              <a:rPr lang="en-US" sz="7200" dirty="0" smtClean="0"/>
              <a:t>	D</a:t>
            </a:r>
            <a:r>
              <a:rPr lang="en-US" sz="7200" dirty="0"/>
              <a:t>.  increased chance of </a:t>
            </a:r>
            <a:r>
              <a:rPr lang="en-US" sz="7200" dirty="0" smtClean="0"/>
              <a:t>continuing </a:t>
            </a:r>
            <a:r>
              <a:rPr lang="en-US" sz="7200" dirty="0"/>
              <a:t>on to higher education </a:t>
            </a:r>
            <a:endParaRPr lang="en-US" sz="7200" dirty="0" smtClean="0"/>
          </a:p>
          <a:p>
            <a:pPr marL="0" indent="0">
              <a:buNone/>
            </a:pPr>
            <a:endParaRPr lang="en-US" sz="7200" dirty="0"/>
          </a:p>
          <a:p>
            <a:pPr marL="0" indent="0">
              <a:buNone/>
            </a:pPr>
            <a:r>
              <a:rPr lang="en-US" sz="7200" b="1" dirty="0" smtClean="0"/>
              <a:t>	 </a:t>
            </a:r>
            <a:r>
              <a:rPr lang="en-US" sz="9600" b="1" dirty="0" smtClean="0"/>
              <a:t>II</a:t>
            </a:r>
            <a:r>
              <a:rPr lang="en-US" sz="9600" b="1" dirty="0"/>
              <a:t>.  Health and Safety (substance use and delinquent behavior)</a:t>
            </a:r>
            <a:endParaRPr lang="en-US" sz="9600" dirty="0"/>
          </a:p>
          <a:p>
            <a:pPr marL="0" indent="0">
              <a:buNone/>
            </a:pPr>
            <a:r>
              <a:rPr lang="en-US" sz="7200" dirty="0"/>
              <a:t>	</a:t>
            </a:r>
            <a:r>
              <a:rPr lang="en-US" sz="7200" dirty="0" smtClean="0"/>
              <a:t>	A</a:t>
            </a:r>
            <a:r>
              <a:rPr lang="en-US" sz="7200" dirty="0"/>
              <a:t>.  70% less likely to initiate drug or alcohol use (Jekielek 2012).</a:t>
            </a:r>
          </a:p>
          <a:p>
            <a:pPr marL="0" indent="0">
              <a:buNone/>
            </a:pPr>
            <a:r>
              <a:rPr lang="en-US" sz="7200" dirty="0"/>
              <a:t>	</a:t>
            </a:r>
            <a:r>
              <a:rPr lang="en-US" sz="7200" dirty="0" smtClean="0"/>
              <a:t>	B</a:t>
            </a:r>
            <a:r>
              <a:rPr lang="en-US" sz="7200" dirty="0"/>
              <a:t>.  evidence of reducing some, but not all, negative behaviors</a:t>
            </a:r>
          </a:p>
          <a:p>
            <a:pPr marL="0" indent="0">
              <a:buNone/>
            </a:pPr>
            <a:r>
              <a:rPr lang="en-US" sz="7200" dirty="0"/>
              <a:t>	</a:t>
            </a:r>
            <a:r>
              <a:rPr lang="en-US" sz="7200" dirty="0" smtClean="0"/>
              <a:t>	C</a:t>
            </a:r>
            <a:r>
              <a:rPr lang="en-US" sz="7200" dirty="0"/>
              <a:t>.  many mentees specifically avoid “problem” behavior in order to </a:t>
            </a:r>
            <a:r>
              <a:rPr lang="en-US" sz="7200" dirty="0" smtClean="0"/>
              <a:t>		     		      participate </a:t>
            </a:r>
            <a:r>
              <a:rPr lang="en-US" sz="7200" dirty="0"/>
              <a:t>in program and keep </a:t>
            </a:r>
            <a:r>
              <a:rPr lang="en-US" sz="7200" dirty="0" smtClean="0"/>
              <a:t>his or </a:t>
            </a:r>
            <a:r>
              <a:rPr lang="en-US" sz="7200" dirty="0"/>
              <a:t>her </a:t>
            </a:r>
            <a:r>
              <a:rPr lang="en-US" sz="7200" dirty="0" smtClean="0"/>
              <a:t>mentor</a:t>
            </a:r>
          </a:p>
          <a:p>
            <a:pPr marL="0" indent="0">
              <a:buNone/>
            </a:pPr>
            <a:endParaRPr lang="en-US" sz="7200" dirty="0" smtClean="0"/>
          </a:p>
          <a:p>
            <a:pPr marL="0" indent="0">
              <a:buNone/>
            </a:pPr>
            <a:r>
              <a:rPr lang="en-US" sz="7200" dirty="0"/>
              <a:t>	</a:t>
            </a:r>
            <a:r>
              <a:rPr lang="en-US" sz="9600" b="1" dirty="0" smtClean="0"/>
              <a:t>III</a:t>
            </a:r>
            <a:r>
              <a:rPr lang="en-US" sz="9600" b="1" dirty="0"/>
              <a:t>. </a:t>
            </a:r>
            <a:r>
              <a:rPr lang="en-US" sz="9600" b="1" dirty="0" smtClean="0"/>
              <a:t> Social </a:t>
            </a:r>
            <a:r>
              <a:rPr lang="en-US" sz="9600" b="1" dirty="0"/>
              <a:t>and Emotional Development</a:t>
            </a:r>
            <a:endParaRPr lang="en-US" sz="9600" dirty="0"/>
          </a:p>
          <a:p>
            <a:pPr marL="0" indent="0">
              <a:buNone/>
            </a:pPr>
            <a:r>
              <a:rPr lang="en-US" sz="7200" dirty="0"/>
              <a:t>	</a:t>
            </a:r>
            <a:r>
              <a:rPr lang="en-US" sz="7200" dirty="0" smtClean="0"/>
              <a:t>	A</a:t>
            </a:r>
            <a:r>
              <a:rPr lang="en-US" sz="7200" dirty="0"/>
              <a:t>.  promotes positive social attitudes and relationships</a:t>
            </a:r>
          </a:p>
          <a:p>
            <a:pPr marL="0" indent="0">
              <a:buNone/>
            </a:pPr>
            <a:r>
              <a:rPr lang="en-US" sz="7200" dirty="0"/>
              <a:t>	</a:t>
            </a:r>
            <a:r>
              <a:rPr lang="en-US" sz="7200" dirty="0" smtClean="0"/>
              <a:t>	B</a:t>
            </a:r>
            <a:r>
              <a:rPr lang="en-US" sz="7200" dirty="0"/>
              <a:t>.  improved communication skills</a:t>
            </a:r>
          </a:p>
          <a:p>
            <a:pPr marL="0" indent="0">
              <a:buNone/>
            </a:pPr>
            <a:r>
              <a:rPr lang="en-US" sz="7200" dirty="0"/>
              <a:t>	</a:t>
            </a:r>
            <a:r>
              <a:rPr lang="en-US" sz="7200" dirty="0" smtClean="0"/>
              <a:t>	C</a:t>
            </a:r>
            <a:r>
              <a:rPr lang="en-US" sz="7200" dirty="0"/>
              <a:t>.  </a:t>
            </a:r>
            <a:r>
              <a:rPr lang="en-US" sz="7200" dirty="0" smtClean="0"/>
              <a:t>Mentor </a:t>
            </a:r>
            <a:r>
              <a:rPr lang="en-US" sz="7200" dirty="0"/>
              <a:t>relationships do not consistently improve young people’s </a:t>
            </a:r>
            <a:r>
              <a:rPr lang="en-US" sz="7200" dirty="0" smtClean="0"/>
              <a:t>				      perceptions </a:t>
            </a:r>
            <a:r>
              <a:rPr lang="en-US" sz="7200" dirty="0"/>
              <a:t>of their worth. </a:t>
            </a:r>
            <a:r>
              <a:rPr lang="en-US" sz="7200" dirty="0" smtClean="0"/>
              <a:t> However</a:t>
            </a:r>
            <a:r>
              <a:rPr lang="en-US" sz="7200" dirty="0"/>
              <a:t>, there is an indirect result that </a:t>
            </a:r>
            <a:r>
              <a:rPr lang="en-US" sz="7200" dirty="0" smtClean="0"/>
              <a:t>			      occurs </a:t>
            </a:r>
            <a:r>
              <a:rPr lang="en-US" sz="7200" dirty="0"/>
              <a:t>when a student’s communication skills </a:t>
            </a:r>
            <a:r>
              <a:rPr lang="en-US" sz="7200" dirty="0" smtClean="0"/>
              <a:t>and grades improve.</a:t>
            </a:r>
            <a:endParaRPr lang="en-US" sz="7200" dirty="0"/>
          </a:p>
          <a:p>
            <a:pPr marL="0" indent="0">
              <a:buNone/>
            </a:pPr>
            <a:endParaRPr lang="en-US" sz="7200" dirty="0" smtClean="0"/>
          </a:p>
          <a:p>
            <a:pPr marL="0" indent="0">
              <a:buNone/>
            </a:pPr>
            <a:endParaRPr lang="en-US" sz="7200" dirty="0"/>
          </a:p>
        </p:txBody>
      </p:sp>
    </p:spTree>
    <p:extLst>
      <p:ext uri="{BB962C8B-B14F-4D97-AF65-F5344CB8AC3E}">
        <p14:creationId xmlns:p14="http://schemas.microsoft.com/office/powerpoint/2010/main" val="31696575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E302C"/>
          </a:solidFill>
        </p:spPr>
        <p:txBody>
          <a:bodyPr>
            <a:normAutofit/>
          </a:bodyPr>
          <a:lstStyle/>
          <a:p>
            <a:r>
              <a:rPr lang="en-US" sz="6000" dirty="0" smtClean="0">
                <a:solidFill>
                  <a:schemeClr val="bg1"/>
                </a:solidFill>
                <a:latin typeface="FFF Tusj Bold"/>
                <a:cs typeface="FFF Tusj Bold"/>
              </a:rPr>
              <a:t>CALEB’S STORY</a:t>
            </a:r>
            <a:endParaRPr lang="en-US" sz="6000" dirty="0">
              <a:solidFill>
                <a:schemeClr val="bg1"/>
              </a:solidFill>
              <a:latin typeface="FFF Tusj Bold"/>
              <a:cs typeface="FFF Tusj Bold"/>
            </a:endParaRP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smtClean="0">
                <a:solidFill>
                  <a:srgbClr val="9E302C"/>
                </a:solidFill>
                <a:latin typeface="FFF Tusj"/>
              </a:rPr>
              <a:t>Lesson          </a:t>
            </a:r>
            <a:r>
              <a:rPr lang="en-US" smtClean="0">
                <a:latin typeface="Times New Roman"/>
              </a:rPr>
              <a:t>Understanding  </a:t>
            </a:r>
            <a:endParaRPr lang="en-US" dirty="0" smtClean="0">
              <a:latin typeface="Times New Roman"/>
            </a:endParaRPr>
          </a:p>
          <a:p>
            <a:pPr marL="0" indent="0">
              <a:buNone/>
            </a:pPr>
            <a:r>
              <a:rPr lang="en-US" sz="5200" dirty="0">
                <a:solidFill>
                  <a:srgbClr val="9E302C"/>
                </a:solidFill>
                <a:latin typeface="Times New Roman"/>
              </a:rPr>
              <a:t>	</a:t>
            </a:r>
            <a:r>
              <a:rPr lang="en-US" sz="5200" dirty="0" smtClean="0">
                <a:solidFill>
                  <a:srgbClr val="9E302C"/>
                </a:solidFill>
                <a:latin typeface="Times New Roman"/>
              </a:rPr>
              <a:t>				   </a:t>
            </a:r>
            <a:r>
              <a:rPr lang="en-US" sz="5200" dirty="0" smtClean="0">
                <a:solidFill>
                  <a:srgbClr val="9E302C"/>
                </a:solidFill>
                <a:latin typeface="FFF Tusj"/>
              </a:rPr>
              <a:t>SELF</a:t>
            </a:r>
          </a:p>
          <a:p>
            <a:pPr marL="0" indent="0">
              <a:buNone/>
            </a:pPr>
            <a:r>
              <a:rPr lang="en-US" sz="5200" dirty="0" smtClean="0">
                <a:solidFill>
                  <a:srgbClr val="9E302C"/>
                </a:solidFill>
                <a:latin typeface="FFF Tusj"/>
              </a:rPr>
              <a:t>				 PURPOSE </a:t>
            </a:r>
          </a:p>
          <a:p>
            <a:pPr marL="0" indent="0">
              <a:buNone/>
            </a:pPr>
            <a:r>
              <a:rPr lang="en-US" sz="2500" dirty="0">
                <a:solidFill>
                  <a:srgbClr val="9E302C"/>
                </a:solidFill>
                <a:latin typeface="FFF Tusj"/>
              </a:rPr>
              <a:t>	</a:t>
            </a:r>
            <a:r>
              <a:rPr lang="en-US" sz="2500" dirty="0" smtClean="0">
                <a:solidFill>
                  <a:srgbClr val="9E302C"/>
                </a:solidFill>
                <a:latin typeface="FFF Tusj"/>
              </a:rPr>
              <a:t>				             </a:t>
            </a:r>
            <a:r>
              <a:rPr lang="en-US" sz="2500" dirty="0" smtClean="0">
                <a:latin typeface="Times New Roman"/>
              </a:rPr>
              <a:t>and</a:t>
            </a:r>
            <a:r>
              <a:rPr lang="en-US" sz="2500" dirty="0" smtClean="0">
                <a:solidFill>
                  <a:srgbClr val="9E302C"/>
                </a:solidFill>
                <a:latin typeface="FFF Tusj"/>
              </a:rPr>
              <a:t> </a:t>
            </a:r>
          </a:p>
          <a:p>
            <a:pPr marL="0" indent="0">
              <a:buNone/>
            </a:pPr>
            <a:r>
              <a:rPr lang="en-US" sz="5200" dirty="0">
                <a:solidFill>
                  <a:srgbClr val="9E302C"/>
                </a:solidFill>
                <a:latin typeface="FFF Tusj"/>
              </a:rPr>
              <a:t>	</a:t>
            </a:r>
            <a:r>
              <a:rPr lang="en-US" sz="5200" dirty="0" smtClean="0">
                <a:solidFill>
                  <a:srgbClr val="9E302C"/>
                </a:solidFill>
                <a:latin typeface="FFF Tusj"/>
              </a:rPr>
              <a:t>				 VALUE</a:t>
            </a:r>
            <a:endParaRPr lang="en-US" sz="5200" dirty="0">
              <a:solidFill>
                <a:srgbClr val="9E302C"/>
              </a:solidFill>
              <a:latin typeface="FFF Tusj"/>
            </a:endParaRPr>
          </a:p>
        </p:txBody>
      </p:sp>
      <p:sp>
        <p:nvSpPr>
          <p:cNvPr id="4" name="Right Arrow 3"/>
          <p:cNvSpPr/>
          <p:nvPr/>
        </p:nvSpPr>
        <p:spPr>
          <a:xfrm>
            <a:off x="2087217" y="2335696"/>
            <a:ext cx="552174" cy="342347"/>
          </a:xfrm>
          <a:prstGeom prst="rightArrow">
            <a:avLst/>
          </a:prstGeom>
          <a:solidFill>
            <a:srgbClr val="9E302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E302C"/>
              </a:solidFill>
            </a:endParaRPr>
          </a:p>
        </p:txBody>
      </p:sp>
    </p:spTree>
    <p:extLst>
      <p:ext uri="{BB962C8B-B14F-4D97-AF65-F5344CB8AC3E}">
        <p14:creationId xmlns:p14="http://schemas.microsoft.com/office/powerpoint/2010/main" val="3877519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1557</TotalTime>
  <Words>849</Words>
  <Application>Microsoft Macintosh PowerPoint</Application>
  <PresentationFormat>On-screen Show (4:3)</PresentationFormat>
  <Paragraphs>117</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              Central ISD       East Texas GEAR UP Project</vt:lpstr>
      <vt:lpstr>Mentoring Program Players</vt:lpstr>
      <vt:lpstr>MENTORS NEEDED So many obstacles…</vt:lpstr>
      <vt:lpstr>Mentoring Motivates</vt:lpstr>
      <vt:lpstr>Maslow’s Theory of Motivation</vt:lpstr>
      <vt:lpstr>PowerPoint Presentation</vt:lpstr>
      <vt:lpstr>Outcomes</vt:lpstr>
      <vt:lpstr>CALEB’S STORY</vt:lpstr>
      <vt:lpstr>Lessons Learned</vt:lpstr>
      <vt:lpstr>PowerPoint Presentation</vt:lpstr>
      <vt:lpstr>Ideas</vt:lpstr>
      <vt:lpstr>Suggestions</vt:lpstr>
      <vt:lpstr>PowerPoint Presentation</vt:lpstr>
      <vt:lpstr>Contact Info.</vt:lpstr>
    </vt:vector>
  </TitlesOfParts>
  <Company>Central ISD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terri liles</dc:creator>
  <cp:lastModifiedBy>April Bingham</cp:lastModifiedBy>
  <cp:revision>35</cp:revision>
  <cp:lastPrinted>2013-11-01T18:23:00Z</cp:lastPrinted>
  <dcterms:created xsi:type="dcterms:W3CDTF">2013-10-14T15:33:34Z</dcterms:created>
  <dcterms:modified xsi:type="dcterms:W3CDTF">2015-01-05T18:03:40Z</dcterms:modified>
</cp:coreProperties>
</file>