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handoutMasterIdLst>
    <p:handoutMasterId r:id="rId38"/>
  </p:handoutMasterIdLst>
  <p:sldIdLst>
    <p:sldId id="256" r:id="rId2"/>
    <p:sldId id="258" r:id="rId3"/>
    <p:sldId id="265" r:id="rId4"/>
    <p:sldId id="259" r:id="rId5"/>
    <p:sldId id="266" r:id="rId6"/>
    <p:sldId id="267" r:id="rId7"/>
    <p:sldId id="273" r:id="rId8"/>
    <p:sldId id="268" r:id="rId9"/>
    <p:sldId id="269" r:id="rId10"/>
    <p:sldId id="270" r:id="rId11"/>
    <p:sldId id="271" r:id="rId12"/>
    <p:sldId id="272" r:id="rId13"/>
    <p:sldId id="274" r:id="rId14"/>
    <p:sldId id="275" r:id="rId15"/>
    <p:sldId id="276" r:id="rId16"/>
    <p:sldId id="277"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6" r:id="rId31"/>
    <p:sldId id="291" r:id="rId32"/>
    <p:sldId id="264" r:id="rId33"/>
    <p:sldId id="293" r:id="rId34"/>
    <p:sldId id="294" r:id="rId35"/>
    <p:sldId id="295" r:id="rId3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4648"/>
    <a:srgbClr val="A53694"/>
    <a:srgbClr val="F0E90C"/>
    <a:srgbClr val="212224"/>
    <a:srgbClr val="91C83E"/>
    <a:srgbClr val="13BCD3"/>
    <a:srgbClr val="F5F3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47" autoAdjust="0"/>
    <p:restoredTop sz="94681" autoAdjust="0"/>
  </p:normalViewPr>
  <p:slideViewPr>
    <p:cSldViewPr snapToObjects="1">
      <p:cViewPr varScale="1">
        <p:scale>
          <a:sx n="192" d="100"/>
          <a:sy n="192" d="100"/>
        </p:scale>
        <p:origin x="-792" y="-10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F066219-8B3A-464B-9EB3-40D33FAF67B5}" type="datetimeFigureOut">
              <a:rPr lang="en-US" smtClean="0"/>
              <a:pPr/>
              <a:t>8/4/14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ECAC995-3058-E941-8E19-129B1015EFBB}" type="slidenum">
              <a:rPr lang="en-US" smtClean="0"/>
              <a:pPr/>
              <a:t>‹#›</a:t>
            </a:fld>
            <a:endParaRPr lang="en-US"/>
          </a:p>
        </p:txBody>
      </p:sp>
    </p:spTree>
    <p:extLst>
      <p:ext uri="{BB962C8B-B14F-4D97-AF65-F5344CB8AC3E}">
        <p14:creationId xmlns:p14="http://schemas.microsoft.com/office/powerpoint/2010/main" val="13116202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893CEE-8575-2549-805B-B96E8C37230D}" type="datetimeFigureOut">
              <a:rPr lang="en-US" smtClean="0"/>
              <a:pPr/>
              <a:t>8/4/14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974481-8D01-D140-93C1-EE06493F3D63}" type="slidenum">
              <a:rPr lang="en-US" smtClean="0"/>
              <a:pPr/>
              <a:t>‹#›</a:t>
            </a:fld>
            <a:endParaRPr lang="en-US"/>
          </a:p>
        </p:txBody>
      </p:sp>
    </p:spTree>
    <p:extLst>
      <p:ext uri="{BB962C8B-B14F-4D97-AF65-F5344CB8AC3E}">
        <p14:creationId xmlns:p14="http://schemas.microsoft.com/office/powerpoint/2010/main" val="362667144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entire PPT presentation should be customized to the exact audience you’re presenting to—feel free to remove, add, and edit slides to help you deliver your TXGU grant’s specific message. </a:t>
            </a:r>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1</a:t>
            </a:fld>
            <a:endParaRPr lang="en-US"/>
          </a:p>
        </p:txBody>
      </p:sp>
    </p:spTree>
    <p:extLst>
      <p:ext uri="{BB962C8B-B14F-4D97-AF65-F5344CB8AC3E}">
        <p14:creationId xmlns:p14="http://schemas.microsoft.com/office/powerpoint/2010/main" val="3618222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12</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14</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15</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16</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17</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Feel free to customize this slide with a list of the specific programs/services your TXGU grant provides. </a:t>
            </a:r>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18</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19</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20</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You’ll want to tailor the slides you include in this section to your specific audience—removing non-relevant info and expanding on the most relevant info as appropriate. </a:t>
            </a:r>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21</a:t>
            </a:fld>
            <a:endParaRPr lang="en-US"/>
          </a:p>
        </p:txBody>
      </p:sp>
    </p:spTree>
    <p:extLst>
      <p:ext uri="{BB962C8B-B14F-4D97-AF65-F5344CB8AC3E}">
        <p14:creationId xmlns:p14="http://schemas.microsoft.com/office/powerpoint/2010/main" val="31350204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22</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2</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23</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24</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25</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26</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27</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28</a:t>
            </a:fld>
            <a:endParaRPr lang="en-US"/>
          </a:p>
        </p:txBody>
      </p:sp>
    </p:spTree>
    <p:extLst>
      <p:ext uri="{BB962C8B-B14F-4D97-AF65-F5344CB8AC3E}">
        <p14:creationId xmlns:p14="http://schemas.microsoft.com/office/powerpoint/2010/main" val="31350204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i="0" dirty="0" smtClean="0"/>
              <a:t>*</a:t>
            </a:r>
            <a:r>
              <a:rPr lang="en-US" sz="1200" i="0" dirty="0" smtClean="0"/>
              <a:t>These student quotes were provided by NCCEP. </a:t>
            </a:r>
          </a:p>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29</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i="0" dirty="0" smtClean="0"/>
              <a:t>*</a:t>
            </a:r>
            <a:r>
              <a:rPr lang="en-US" sz="1200" i="0" dirty="0" smtClean="0"/>
              <a:t>These student quotes were provided by NCCEP. </a:t>
            </a:r>
          </a:p>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30</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31</a:t>
            </a:fld>
            <a:endParaRPr lang="en-US"/>
          </a:p>
        </p:txBody>
      </p:sp>
    </p:spTree>
    <p:extLst>
      <p:ext uri="{BB962C8B-B14F-4D97-AF65-F5344CB8AC3E}">
        <p14:creationId xmlns:p14="http://schemas.microsoft.com/office/powerpoint/2010/main" val="31350204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call-to-action should be completely customized to fit the needs of your individual TXGU grant. Feel free to list or talk about specific events or programs that you need assistance with so your audience has a clear idea of exactly where/how they may be able to help. </a:t>
            </a:r>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32</a:t>
            </a:fld>
            <a:endParaRPr lang="en-US"/>
          </a:p>
        </p:txBody>
      </p:sp>
    </p:spTree>
    <p:extLst>
      <p:ext uri="{BB962C8B-B14F-4D97-AF65-F5344CB8AC3E}">
        <p14:creationId xmlns:p14="http://schemas.microsoft.com/office/powerpoint/2010/main" val="2706366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3</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33</a:t>
            </a:fld>
            <a:endParaRPr lang="en-US"/>
          </a:p>
        </p:txBody>
      </p:sp>
    </p:spTree>
    <p:extLst>
      <p:ext uri="{BB962C8B-B14F-4D97-AF65-F5344CB8AC3E}">
        <p14:creationId xmlns:p14="http://schemas.microsoft.com/office/powerpoint/2010/main" val="270636667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34</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35</a:t>
            </a:fld>
            <a:endParaRPr lang="en-US"/>
          </a:p>
        </p:txBody>
      </p:sp>
    </p:spTree>
    <p:extLst>
      <p:ext uri="{BB962C8B-B14F-4D97-AF65-F5344CB8AC3E}">
        <p14:creationId xmlns:p14="http://schemas.microsoft.com/office/powerpoint/2010/main" val="27063666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5</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6</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8</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9</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10</a:t>
            </a:fld>
            <a:endParaRPr lang="en-US"/>
          </a:p>
        </p:txBody>
      </p:sp>
    </p:spTree>
    <p:extLst>
      <p:ext uri="{BB962C8B-B14F-4D97-AF65-F5344CB8AC3E}">
        <p14:creationId xmlns:p14="http://schemas.microsoft.com/office/powerpoint/2010/main" val="561937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4974481-8D01-D140-93C1-EE06493F3D63}" type="slidenum">
              <a:rPr lang="en-US" smtClean="0"/>
              <a:pPr/>
              <a:t>11</a:t>
            </a:fld>
            <a:endParaRPr lang="en-US"/>
          </a:p>
        </p:txBody>
      </p:sp>
    </p:spTree>
    <p:extLst>
      <p:ext uri="{BB962C8B-B14F-4D97-AF65-F5344CB8AC3E}">
        <p14:creationId xmlns:p14="http://schemas.microsoft.com/office/powerpoint/2010/main" val="5619372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8" name="Rectangle 17"/>
          <p:cNvSpPr/>
          <p:nvPr userDrawn="1"/>
        </p:nvSpPr>
        <p:spPr>
          <a:xfrm>
            <a:off x="8382000" y="2114550"/>
            <a:ext cx="762000" cy="857250"/>
          </a:xfrm>
          <a:prstGeom prst="rect">
            <a:avLst/>
          </a:prstGeom>
          <a:solidFill>
            <a:srgbClr val="F0E9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2114550"/>
            <a:ext cx="2057400" cy="857250"/>
          </a:xfrm>
          <a:prstGeom prst="rect">
            <a:avLst/>
          </a:prstGeom>
          <a:solidFill>
            <a:srgbClr val="2122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Parallelogram 14"/>
          <p:cNvSpPr/>
          <p:nvPr userDrawn="1"/>
        </p:nvSpPr>
        <p:spPr>
          <a:xfrm>
            <a:off x="1752600" y="2114550"/>
            <a:ext cx="6934199" cy="857250"/>
          </a:xfrm>
          <a:prstGeom prst="parallelogram">
            <a:avLst/>
          </a:prstGeom>
          <a:solidFill>
            <a:srgbClr val="13BC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301" y="2177614"/>
            <a:ext cx="690562" cy="73818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779" y="1581150"/>
            <a:ext cx="9036424" cy="19812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0" name="Rectangle 9"/>
          <p:cNvSpPr/>
          <p:nvPr userDrawn="1"/>
        </p:nvSpPr>
        <p:spPr>
          <a:xfrm>
            <a:off x="0" y="2114550"/>
            <a:ext cx="990600" cy="857250"/>
          </a:xfrm>
          <a:prstGeom prst="rect">
            <a:avLst/>
          </a:prstGeom>
          <a:solidFill>
            <a:srgbClr val="13BC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userDrawn="1"/>
        </p:nvSpPr>
        <p:spPr>
          <a:xfrm>
            <a:off x="8153400" y="2114550"/>
            <a:ext cx="990600" cy="857250"/>
          </a:xfrm>
          <a:prstGeom prst="rect">
            <a:avLst/>
          </a:prstGeom>
          <a:solidFill>
            <a:srgbClr val="F0E9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Parallelogram 6"/>
          <p:cNvSpPr/>
          <p:nvPr userDrawn="1"/>
        </p:nvSpPr>
        <p:spPr>
          <a:xfrm>
            <a:off x="457200" y="2114550"/>
            <a:ext cx="8229600" cy="857250"/>
          </a:xfrm>
          <a:prstGeom prst="parallelogram">
            <a:avLst/>
          </a:prstGeom>
          <a:solidFill>
            <a:srgbClr val="2122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2" name="Rectangle 11"/>
          <p:cNvSpPr/>
          <p:nvPr userDrawn="1"/>
        </p:nvSpPr>
        <p:spPr>
          <a:xfrm>
            <a:off x="8382000" y="228600"/>
            <a:ext cx="762000" cy="857250"/>
          </a:xfrm>
          <a:prstGeom prst="rect">
            <a:avLst/>
          </a:prstGeom>
          <a:solidFill>
            <a:srgbClr val="F0E9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p:nvPr userDrawn="1"/>
        </p:nvSpPr>
        <p:spPr>
          <a:xfrm>
            <a:off x="0" y="228600"/>
            <a:ext cx="2057400" cy="857250"/>
          </a:xfrm>
          <a:prstGeom prst="rect">
            <a:avLst/>
          </a:prstGeom>
          <a:solidFill>
            <a:srgbClr val="2122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Parallelogram 10"/>
          <p:cNvSpPr/>
          <p:nvPr userDrawn="1"/>
        </p:nvSpPr>
        <p:spPr>
          <a:xfrm>
            <a:off x="1752600" y="228600"/>
            <a:ext cx="6934199" cy="857250"/>
          </a:xfrm>
          <a:prstGeom prst="parallelogram">
            <a:avLst/>
          </a:prstGeom>
          <a:solidFill>
            <a:srgbClr val="13BC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 Placeholder 13"/>
          <p:cNvSpPr>
            <a:spLocks noGrp="1"/>
          </p:cNvSpPr>
          <p:nvPr>
            <p:ph type="body" sz="quarter" idx="13"/>
          </p:nvPr>
        </p:nvSpPr>
        <p:spPr>
          <a:xfrm>
            <a:off x="457200" y="1200150"/>
            <a:ext cx="8229600" cy="3371850"/>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301" y="291664"/>
            <a:ext cx="690562" cy="7381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Rectangle 10"/>
          <p:cNvSpPr/>
          <p:nvPr userDrawn="1"/>
        </p:nvSpPr>
        <p:spPr>
          <a:xfrm>
            <a:off x="0" y="228600"/>
            <a:ext cx="2057400" cy="857250"/>
          </a:xfrm>
          <a:prstGeom prst="rect">
            <a:avLst/>
          </a:prstGeom>
          <a:solidFill>
            <a:srgbClr val="2122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8382000" y="228600"/>
            <a:ext cx="762000" cy="857250"/>
          </a:xfrm>
          <a:prstGeom prst="rect">
            <a:avLst/>
          </a:prstGeom>
          <a:solidFill>
            <a:srgbClr val="F0E9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Parallelogram 7"/>
          <p:cNvSpPr/>
          <p:nvPr userDrawn="1"/>
        </p:nvSpPr>
        <p:spPr>
          <a:xfrm>
            <a:off x="1752600" y="228600"/>
            <a:ext cx="6934199" cy="857250"/>
          </a:xfrm>
          <a:prstGeom prst="parallelogram">
            <a:avLst/>
          </a:prstGeom>
          <a:solidFill>
            <a:srgbClr val="13BC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 Placeholder 14"/>
          <p:cNvSpPr>
            <a:spLocks noGrp="1"/>
          </p:cNvSpPr>
          <p:nvPr>
            <p:ph type="body" sz="quarter" idx="14"/>
          </p:nvPr>
        </p:nvSpPr>
        <p:spPr>
          <a:xfrm>
            <a:off x="457200" y="1200151"/>
            <a:ext cx="3962400" cy="3394472"/>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Picture Placeholder 4"/>
          <p:cNvSpPr>
            <a:spLocks noGrp="1"/>
          </p:cNvSpPr>
          <p:nvPr userDrawn="1">
            <p:ph type="pic" sz="quarter" idx="13" hasCustomPrompt="1"/>
          </p:nvPr>
        </p:nvSpPr>
        <p:spPr>
          <a:xfrm>
            <a:off x="4648200" y="1200151"/>
            <a:ext cx="4038600" cy="3394472"/>
          </a:xfrm>
          <a:prstGeom prst="rect">
            <a:avLst/>
          </a:prstGeom>
          <a:solidFill>
            <a:schemeClr val="bg1"/>
          </a:solidFill>
          <a:ln w="57150" cmpd="sng">
            <a:solidFill>
              <a:srgbClr val="F5F3ED"/>
            </a:solidFill>
            <a:miter lim="800000"/>
          </a:ln>
          <a:effectLst>
            <a:innerShdw blurRad="190500" dir="12900000">
              <a:srgbClr val="212224">
                <a:alpha val="43000"/>
              </a:srgbClr>
            </a:innerShdw>
          </a:effectLst>
        </p:spPr>
        <p:txBody>
          <a:bodyPr/>
          <a:lstStyle>
            <a:lvl1pPr>
              <a:defRPr sz="1200"/>
            </a:lvl1pPr>
          </a:lstStyle>
          <a:p>
            <a:r>
              <a:rPr lang="en-US" dirty="0" smtClean="0"/>
              <a:t>Photo</a:t>
            </a:r>
            <a:endParaRPr lang="en-US" dirty="0"/>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301" y="291664"/>
            <a:ext cx="690562" cy="738188"/>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Rectangle 6"/>
          <p:cNvSpPr/>
          <p:nvPr userDrawn="1"/>
        </p:nvSpPr>
        <p:spPr>
          <a:xfrm>
            <a:off x="0" y="228600"/>
            <a:ext cx="2057400" cy="857250"/>
          </a:xfrm>
          <a:prstGeom prst="rect">
            <a:avLst/>
          </a:prstGeom>
          <a:solidFill>
            <a:srgbClr val="2122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8382000" y="228600"/>
            <a:ext cx="762000" cy="857250"/>
          </a:xfrm>
          <a:prstGeom prst="rect">
            <a:avLst/>
          </a:prstGeom>
          <a:solidFill>
            <a:srgbClr val="F0E9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arallelogram 8"/>
          <p:cNvSpPr/>
          <p:nvPr userDrawn="1"/>
        </p:nvSpPr>
        <p:spPr>
          <a:xfrm>
            <a:off x="1752600" y="228600"/>
            <a:ext cx="6934199" cy="857250"/>
          </a:xfrm>
          <a:prstGeom prst="parallelogram">
            <a:avLst/>
          </a:prstGeom>
          <a:solidFill>
            <a:srgbClr val="13BC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Picture Placeholder 4"/>
          <p:cNvSpPr>
            <a:spLocks noGrp="1"/>
          </p:cNvSpPr>
          <p:nvPr userDrawn="1">
            <p:ph type="pic" sz="quarter" idx="13" hasCustomPrompt="1"/>
          </p:nvPr>
        </p:nvSpPr>
        <p:spPr>
          <a:xfrm>
            <a:off x="457200" y="1200150"/>
            <a:ext cx="8229600" cy="3371850"/>
          </a:xfrm>
          <a:prstGeom prst="rect">
            <a:avLst/>
          </a:prstGeom>
          <a:solidFill>
            <a:schemeClr val="bg1"/>
          </a:solidFill>
          <a:ln w="57150" cmpd="sng">
            <a:solidFill>
              <a:srgbClr val="F5F3ED"/>
            </a:solidFill>
          </a:ln>
          <a:effectLst>
            <a:innerShdw blurRad="190500" dir="12900000">
              <a:srgbClr val="212224">
                <a:alpha val="43000"/>
              </a:srgbClr>
            </a:innerShdw>
          </a:effectLst>
        </p:spPr>
        <p:txBody>
          <a:bodyPr/>
          <a:lstStyle>
            <a:lvl1pPr>
              <a:defRPr sz="1200"/>
            </a:lvl1pPr>
          </a:lstStyle>
          <a:p>
            <a:r>
              <a:rPr lang="en-US" dirty="0" smtClean="0"/>
              <a:t>Photo</a:t>
            </a:r>
            <a:endParaRPr lang="en-US"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301" y="291664"/>
            <a:ext cx="690562" cy="7381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userDrawn="1"/>
        </p:nvSpPr>
        <p:spPr>
          <a:xfrm>
            <a:off x="0" y="228600"/>
            <a:ext cx="2057400" cy="857250"/>
          </a:xfrm>
          <a:prstGeom prst="rect">
            <a:avLst/>
          </a:prstGeom>
          <a:solidFill>
            <a:srgbClr val="2122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8382000" y="228600"/>
            <a:ext cx="762000" cy="857250"/>
          </a:xfrm>
          <a:prstGeom prst="rect">
            <a:avLst/>
          </a:prstGeom>
          <a:solidFill>
            <a:srgbClr val="F0E9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Parallelogram 8"/>
          <p:cNvSpPr/>
          <p:nvPr userDrawn="1"/>
        </p:nvSpPr>
        <p:spPr>
          <a:xfrm>
            <a:off x="1752600" y="228600"/>
            <a:ext cx="6934199" cy="857250"/>
          </a:xfrm>
          <a:prstGeom prst="parallelogram">
            <a:avLst/>
          </a:prstGeom>
          <a:solidFill>
            <a:srgbClr val="13BC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Media Placeholder 4"/>
          <p:cNvSpPr>
            <a:spLocks noGrp="1"/>
          </p:cNvSpPr>
          <p:nvPr userDrawn="1">
            <p:ph type="media" sz="quarter" idx="13" hasCustomPrompt="1"/>
          </p:nvPr>
        </p:nvSpPr>
        <p:spPr>
          <a:xfrm>
            <a:off x="457200" y="1200150"/>
            <a:ext cx="8229600" cy="3371850"/>
          </a:xfrm>
          <a:prstGeom prst="rect">
            <a:avLst/>
          </a:prstGeom>
          <a:solidFill>
            <a:schemeClr val="bg1"/>
          </a:solidFill>
          <a:ln w="57150" cmpd="sng">
            <a:solidFill>
              <a:srgbClr val="F5F3ED"/>
            </a:solidFill>
          </a:ln>
          <a:effectLst>
            <a:innerShdw blurRad="190500" dir="12900000">
              <a:srgbClr val="000000">
                <a:alpha val="43000"/>
              </a:srgbClr>
            </a:innerShdw>
          </a:effectLst>
        </p:spPr>
        <p:txBody>
          <a:bodyPr/>
          <a:lstStyle>
            <a:lvl1pPr>
              <a:defRPr sz="1200"/>
            </a:lvl1pPr>
          </a:lstStyle>
          <a:p>
            <a:r>
              <a:rPr lang="en-US" dirty="0" smtClean="0"/>
              <a:t>Video</a:t>
            </a:r>
            <a:endParaRPr lang="en-US" dirty="0"/>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2301" y="291664"/>
            <a:ext cx="690562" cy="738188"/>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Picture Placeholder 4"/>
          <p:cNvSpPr>
            <a:spLocks noGrp="1"/>
          </p:cNvSpPr>
          <p:nvPr userDrawn="1">
            <p:ph type="pic" sz="quarter" idx="13" hasCustomPrompt="1"/>
          </p:nvPr>
        </p:nvSpPr>
        <p:spPr>
          <a:xfrm>
            <a:off x="457200" y="228600"/>
            <a:ext cx="8229600" cy="4343400"/>
          </a:xfrm>
          <a:prstGeom prst="rect">
            <a:avLst/>
          </a:prstGeom>
          <a:solidFill>
            <a:schemeClr val="bg1"/>
          </a:solidFill>
          <a:ln w="57150" cmpd="sng">
            <a:solidFill>
              <a:srgbClr val="F5F3ED"/>
            </a:solidFill>
          </a:ln>
          <a:effectLst>
            <a:innerShdw blurRad="190500" dir="12900000">
              <a:srgbClr val="212224">
                <a:alpha val="43000"/>
              </a:srgbClr>
            </a:innerShdw>
          </a:effectLst>
        </p:spPr>
        <p:txBody>
          <a:bodyPr/>
          <a:lstStyle>
            <a:lvl1pPr>
              <a:defRPr sz="1200"/>
            </a:lvl1pPr>
          </a:lstStyle>
          <a:p>
            <a:r>
              <a:rPr lang="en-US" dirty="0" smtClean="0"/>
              <a:t>Photo</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5" name="Rectangle 24"/>
          <p:cNvSpPr/>
          <p:nvPr userDrawn="1"/>
        </p:nvSpPr>
        <p:spPr>
          <a:xfrm>
            <a:off x="0" y="2114550"/>
            <a:ext cx="990600" cy="857250"/>
          </a:xfrm>
          <a:prstGeom prst="rect">
            <a:avLst/>
          </a:prstGeom>
          <a:solidFill>
            <a:srgbClr val="13BC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userDrawn="1"/>
        </p:nvSpPr>
        <p:spPr>
          <a:xfrm>
            <a:off x="8153400" y="2114550"/>
            <a:ext cx="990600" cy="857250"/>
          </a:xfrm>
          <a:prstGeom prst="rect">
            <a:avLst/>
          </a:prstGeom>
          <a:solidFill>
            <a:srgbClr val="F0E9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Parallelogram 26"/>
          <p:cNvSpPr/>
          <p:nvPr userDrawn="1"/>
        </p:nvSpPr>
        <p:spPr>
          <a:xfrm>
            <a:off x="457200" y="2114550"/>
            <a:ext cx="8229600" cy="857250"/>
          </a:xfrm>
          <a:prstGeom prst="parallelogram">
            <a:avLst/>
          </a:prstGeom>
          <a:solidFill>
            <a:srgbClr val="2122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GU Badge_Color_Black_RG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95700" y="209550"/>
            <a:ext cx="1752600" cy="17526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image" Target="../media/image1.tiff"/><Relationship Id="rId12"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F5F3ED"/>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28" name="Picture 27" descr="pattern.tif"/>
          <p:cNvPicPr>
            <a:picLocks noChangeAspect="1"/>
          </p:cNvPicPr>
          <p:nvPr userDrawn="1"/>
        </p:nvPicPr>
        <p:blipFill>
          <a:blip r:embed="rId11">
            <a:alphaModFix amt="43000"/>
          </a:blip>
          <a:stretch>
            <a:fillRect/>
          </a:stretch>
        </p:blipFill>
        <p:spPr>
          <a:xfrm>
            <a:off x="0" y="0"/>
            <a:ext cx="9144000" cy="5143500"/>
          </a:xfrm>
          <a:prstGeom prst="rect">
            <a:avLst/>
          </a:prstGeom>
        </p:spPr>
      </p:pic>
      <p:sp>
        <p:nvSpPr>
          <p:cNvPr id="21" name="Parallelogram 20"/>
          <p:cNvSpPr/>
          <p:nvPr userDrawn="1"/>
        </p:nvSpPr>
        <p:spPr>
          <a:xfrm>
            <a:off x="7010400" y="5041105"/>
            <a:ext cx="2133600" cy="102395"/>
          </a:xfrm>
          <a:prstGeom prst="parallelogram">
            <a:avLst>
              <a:gd name="adj" fmla="val 785"/>
            </a:avLst>
          </a:prstGeom>
          <a:solidFill>
            <a:srgbClr val="F0E90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Parallelogram 18"/>
          <p:cNvSpPr/>
          <p:nvPr userDrawn="1"/>
        </p:nvSpPr>
        <p:spPr>
          <a:xfrm>
            <a:off x="0" y="5041105"/>
            <a:ext cx="3962400" cy="102395"/>
          </a:xfrm>
          <a:prstGeom prst="parallelogram">
            <a:avLst>
              <a:gd name="adj" fmla="val 785"/>
            </a:avLst>
          </a:prstGeom>
          <a:solidFill>
            <a:srgbClr val="21222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Parallelogram 19"/>
          <p:cNvSpPr/>
          <p:nvPr userDrawn="1"/>
        </p:nvSpPr>
        <p:spPr>
          <a:xfrm>
            <a:off x="3886200" y="5041105"/>
            <a:ext cx="3200400" cy="102395"/>
          </a:xfrm>
          <a:prstGeom prst="parallelogram">
            <a:avLst/>
          </a:prstGeom>
          <a:solidFill>
            <a:srgbClr val="13BC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Parallelogram 24"/>
          <p:cNvSpPr/>
          <p:nvPr userDrawn="1"/>
        </p:nvSpPr>
        <p:spPr>
          <a:xfrm rot="10800000">
            <a:off x="5181600" y="-1"/>
            <a:ext cx="3962400" cy="102395"/>
          </a:xfrm>
          <a:prstGeom prst="parallelogram">
            <a:avLst>
              <a:gd name="adj" fmla="val 785"/>
            </a:avLst>
          </a:prstGeom>
          <a:solidFill>
            <a:srgbClr val="454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Parallelogram 26"/>
          <p:cNvSpPr/>
          <p:nvPr userDrawn="1"/>
        </p:nvSpPr>
        <p:spPr>
          <a:xfrm rot="10800000">
            <a:off x="-1" y="0"/>
            <a:ext cx="2152651" cy="102394"/>
          </a:xfrm>
          <a:prstGeom prst="parallelogram">
            <a:avLst>
              <a:gd name="adj" fmla="val 785"/>
            </a:avLst>
          </a:prstGeom>
          <a:solidFill>
            <a:srgbClr val="A5369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Parallelogram 25"/>
          <p:cNvSpPr/>
          <p:nvPr userDrawn="1"/>
        </p:nvSpPr>
        <p:spPr>
          <a:xfrm rot="10800000">
            <a:off x="2057400" y="-1"/>
            <a:ext cx="3200400" cy="102395"/>
          </a:xfrm>
          <a:prstGeom prst="parallelogram">
            <a:avLst/>
          </a:prstGeom>
          <a:solidFill>
            <a:srgbClr val="91C83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4432632" y="4686301"/>
            <a:ext cx="289950" cy="273842"/>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p:txStyles>
    <p:titleStyle>
      <a:lvl1pPr algn="ctr" defTabSz="457200" rtl="0" eaLnBrk="1" latinLnBrk="0" hangingPunct="1">
        <a:spcBef>
          <a:spcPct val="0"/>
        </a:spcBef>
        <a:buNone/>
        <a:defRPr sz="4200" kern="1200">
          <a:solidFill>
            <a:srgbClr val="212224"/>
          </a:solidFill>
          <a:latin typeface="+mj-lt"/>
          <a:ea typeface="+mj-ea"/>
          <a:cs typeface="+mj-cs"/>
        </a:defRPr>
      </a:lvl1pPr>
    </p:titleStyle>
    <p:bodyStyle>
      <a:lvl1pPr marL="342900" indent="-342900" algn="l" defTabSz="457200" rtl="0" eaLnBrk="1" latinLnBrk="0" hangingPunct="1">
        <a:spcBef>
          <a:spcPct val="20000"/>
        </a:spcBef>
        <a:buSzPct val="65000"/>
        <a:buFont typeface="Wingdings" charset="2"/>
        <a:buChar char=""/>
        <a:defRPr sz="3200" kern="1200">
          <a:solidFill>
            <a:srgbClr val="212224"/>
          </a:solidFill>
          <a:latin typeface="+mn-lt"/>
          <a:ea typeface="+mn-ea"/>
          <a:cs typeface="+mn-cs"/>
        </a:defRPr>
      </a:lvl1pPr>
      <a:lvl2pPr marL="742950" indent="-285750" algn="l" defTabSz="457200" rtl="0" eaLnBrk="1" latinLnBrk="0" hangingPunct="1">
        <a:spcBef>
          <a:spcPct val="20000"/>
        </a:spcBef>
        <a:buSzPct val="65000"/>
        <a:buFont typeface="Wingdings" charset="2"/>
        <a:buChar char=""/>
        <a:defRPr sz="2800" kern="1200">
          <a:solidFill>
            <a:srgbClr val="13BCD3"/>
          </a:solidFill>
          <a:latin typeface="+mn-lt"/>
          <a:ea typeface="+mn-ea"/>
          <a:cs typeface="+mn-cs"/>
        </a:defRPr>
      </a:lvl2pPr>
      <a:lvl3pPr marL="1143000" indent="-228600" algn="l" defTabSz="457200" rtl="0" eaLnBrk="1" latinLnBrk="0" hangingPunct="1">
        <a:spcBef>
          <a:spcPct val="20000"/>
        </a:spcBef>
        <a:buSzPct val="65000"/>
        <a:buFont typeface="Wingdings" charset="2"/>
        <a:buChar char=""/>
        <a:defRPr sz="2400" kern="1200">
          <a:solidFill>
            <a:srgbClr val="A53694"/>
          </a:solidFill>
          <a:latin typeface="+mn-lt"/>
          <a:ea typeface="+mn-ea"/>
          <a:cs typeface="+mn-cs"/>
        </a:defRPr>
      </a:lvl3pPr>
      <a:lvl4pPr marL="1600200" indent="-228600" algn="l" defTabSz="457200" rtl="0" eaLnBrk="1" latinLnBrk="0" hangingPunct="1">
        <a:spcBef>
          <a:spcPct val="20000"/>
        </a:spcBef>
        <a:buSzPct val="65000"/>
        <a:buFont typeface="Wingdings" charset="2"/>
        <a:buChar char=""/>
        <a:defRPr sz="2000" kern="1200">
          <a:solidFill>
            <a:srgbClr val="91C83E"/>
          </a:solidFill>
          <a:latin typeface="+mn-lt"/>
          <a:ea typeface="+mn-ea"/>
          <a:cs typeface="+mn-cs"/>
        </a:defRPr>
      </a:lvl4pPr>
      <a:lvl5pPr marL="2057400" indent="-228600" algn="l" defTabSz="457200" rtl="0" eaLnBrk="1" latinLnBrk="0" hangingPunct="1">
        <a:spcBef>
          <a:spcPct val="20000"/>
        </a:spcBef>
        <a:buSzPct val="65000"/>
        <a:buFont typeface="Wingdings" charset="2"/>
        <a:buChar char=""/>
        <a:defRPr sz="2000" kern="1200">
          <a:solidFill>
            <a:srgbClr val="454648"/>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9.xml"/><Relationship Id="rId2" Type="http://schemas.openxmlformats.org/officeDocument/2006/relationships/notesSlide" Target="../notesSlides/notesSlide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057400" y="2114550"/>
            <a:ext cx="6324600" cy="857250"/>
          </a:xfrm>
          <a:prstGeom prst="rect">
            <a:avLst/>
          </a:prstGeom>
        </p:spPr>
        <p:txBody>
          <a:bodyPr vert="horz" lIns="91440" tIns="45720" rIns="91440" bIns="45720" rtlCol="0" anchor="ctr">
            <a:normAutofit/>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F5F3ED"/>
                </a:solidFill>
                <a:effectLst/>
                <a:uLnTx/>
                <a:uFillTx/>
                <a:latin typeface="+mj-lt"/>
                <a:ea typeface="+mj-ea"/>
                <a:cs typeface="+mj-cs"/>
              </a:rPr>
              <a:t>What is Texas GEAR UP?</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2400" i="1" dirty="0">
                <a:solidFill>
                  <a:srgbClr val="13BCD3"/>
                </a:solidFill>
              </a:rPr>
              <a:t>Insert a </a:t>
            </a:r>
            <a:r>
              <a:rPr lang="en-US" sz="2400" i="1" dirty="0" smtClean="0">
                <a:solidFill>
                  <a:srgbClr val="13BCD3"/>
                </a:solidFill>
              </a:rPr>
              <a:t>slide here </a:t>
            </a:r>
            <a:r>
              <a:rPr lang="en-US" sz="2400" i="1" dirty="0">
                <a:solidFill>
                  <a:srgbClr val="13BCD3"/>
                </a:solidFill>
              </a:rPr>
              <a:t>that details how many students your own TXGU grant serves. </a:t>
            </a:r>
            <a:endParaRPr lang="en-US" sz="2400" dirty="0">
              <a:solidFill>
                <a:srgbClr val="13BCD3"/>
              </a:solidFill>
            </a:endParaRPr>
          </a:p>
        </p:txBody>
      </p:sp>
      <p:sp>
        <p:nvSpPr>
          <p:cNvPr id="7" name="Title 1"/>
          <p:cNvSpPr txBox="1">
            <a:spLocks/>
          </p:cNvSpPr>
          <p:nvPr/>
        </p:nvSpPr>
        <p:spPr>
          <a:xfrm>
            <a:off x="2057400" y="228600"/>
            <a:ext cx="6324600" cy="857250"/>
          </a:xfrm>
          <a:prstGeom prst="rect">
            <a:avLst/>
          </a:prstGeom>
        </p:spPr>
        <p:txBody>
          <a:bodyPr vert="horz" lIns="91440" tIns="45720" rIns="91440" bIns="45720" rtlCol="0" anchor="ctr">
            <a:noAutofit/>
          </a:bodyPr>
          <a:lstStyle>
            <a:lvl1pPr>
              <a:defRPr sz="4000"/>
            </a:lvl1pPr>
          </a:lstStyle>
          <a:p>
            <a:pPr algn="ctr"/>
            <a:r>
              <a:rPr lang="en-US" sz="4800" dirty="0">
                <a:solidFill>
                  <a:srgbClr val="A53694"/>
                </a:solidFill>
                <a:latin typeface="+mj-lt"/>
                <a:cs typeface="Amatic Bold"/>
              </a:rPr>
              <a:t>By the Numbers</a:t>
            </a:r>
          </a:p>
        </p:txBody>
      </p:sp>
    </p:spTree>
    <p:extLst>
      <p:ext uri="{BB962C8B-B14F-4D97-AF65-F5344CB8AC3E}">
        <p14:creationId xmlns:p14="http://schemas.microsoft.com/office/powerpoint/2010/main" val="2245593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1800" dirty="0"/>
              <a:t>GEAR UP students’ lives are being changed for the better—and the long-term</a:t>
            </a:r>
            <a:r>
              <a:rPr lang="en-US" sz="1800" dirty="0" smtClean="0"/>
              <a:t>.</a:t>
            </a:r>
            <a:endParaRPr lang="en-US" sz="1800" dirty="0"/>
          </a:p>
          <a:p>
            <a:pPr lvl="0"/>
            <a:r>
              <a:rPr lang="en-US" sz="1800" dirty="0">
                <a:solidFill>
                  <a:srgbClr val="A53694"/>
                </a:solidFill>
              </a:rPr>
              <a:t>Over a lifetime, people with bachelor’s degrees earn 84% more than those with only high school diplomas. </a:t>
            </a:r>
          </a:p>
          <a:p>
            <a:pPr lvl="0"/>
            <a:r>
              <a:rPr lang="en-US" sz="1800" dirty="0">
                <a:solidFill>
                  <a:srgbClr val="91C83E"/>
                </a:solidFill>
              </a:rPr>
              <a:t>College graduates are less likely to be unemployed (3.8%) than people who’ve only gradated from high school (21.8%).</a:t>
            </a:r>
          </a:p>
          <a:p>
            <a:pPr lvl="0"/>
            <a:r>
              <a:rPr lang="en-US" sz="1800" dirty="0">
                <a:solidFill>
                  <a:srgbClr val="454648"/>
                </a:solidFill>
              </a:rPr>
              <a:t>College graduates are less likely to be living in poverty (5.8%) than people with only a high school degree (21.8%).</a:t>
            </a:r>
          </a:p>
          <a:p>
            <a:pPr lvl="0"/>
            <a:r>
              <a:rPr lang="en-US" sz="1800" dirty="0">
                <a:solidFill>
                  <a:srgbClr val="13BCD3"/>
                </a:solidFill>
              </a:rPr>
              <a:t>College graduates are more likely to see themselves on a career path (86%) than those with only a high school diploma (57%)</a:t>
            </a:r>
            <a:r>
              <a:rPr lang="en-US" sz="1800" dirty="0" smtClean="0">
                <a:solidFill>
                  <a:srgbClr val="13BCD3"/>
                </a:solidFill>
              </a:rPr>
              <a:t>.</a:t>
            </a:r>
            <a:endParaRPr lang="en-US" sz="1800" dirty="0">
              <a:solidFill>
                <a:srgbClr val="13BCD3"/>
              </a:solidFill>
            </a:endParaRPr>
          </a:p>
          <a:p>
            <a:pPr marL="0" indent="0">
              <a:buNone/>
            </a:pPr>
            <a:endParaRPr lang="en-US" sz="1100" b="1" i="1" dirty="0"/>
          </a:p>
          <a:p>
            <a:pPr marL="0" indent="0">
              <a:buNone/>
            </a:pPr>
            <a:r>
              <a:rPr lang="en-US" sz="1100" i="1" dirty="0" smtClean="0"/>
              <a:t>Statistics </a:t>
            </a:r>
            <a:r>
              <a:rPr lang="en-US" sz="1100" i="1" dirty="0"/>
              <a:t>from the Pew Research Center, 2014</a:t>
            </a:r>
          </a:p>
        </p:txBody>
      </p:sp>
      <p:sp>
        <p:nvSpPr>
          <p:cNvPr id="7" name="Title 1"/>
          <p:cNvSpPr txBox="1">
            <a:spLocks/>
          </p:cNvSpPr>
          <p:nvPr/>
        </p:nvSpPr>
        <p:spPr>
          <a:xfrm>
            <a:off x="2057400" y="228600"/>
            <a:ext cx="6324600" cy="857250"/>
          </a:xfrm>
          <a:prstGeom prst="rect">
            <a:avLst/>
          </a:prstGeom>
        </p:spPr>
        <p:txBody>
          <a:bodyPr vert="horz" lIns="91440" tIns="45720" rIns="91440" bIns="45720" rtlCol="0" anchor="ctr">
            <a:noAutofit/>
          </a:bodyPr>
          <a:lstStyle>
            <a:lvl1pPr>
              <a:defRPr sz="4000"/>
            </a:lvl1pPr>
          </a:lstStyle>
          <a:p>
            <a:pPr algn="ctr"/>
            <a:r>
              <a:rPr lang="en-US" sz="4800" dirty="0">
                <a:solidFill>
                  <a:srgbClr val="A53694"/>
                </a:solidFill>
                <a:latin typeface="+mj-lt"/>
                <a:cs typeface="Amatic Bold"/>
              </a:rPr>
              <a:t>By the Numbers</a:t>
            </a:r>
          </a:p>
        </p:txBody>
      </p:sp>
    </p:spTree>
    <p:extLst>
      <p:ext uri="{BB962C8B-B14F-4D97-AF65-F5344CB8AC3E}">
        <p14:creationId xmlns:p14="http://schemas.microsoft.com/office/powerpoint/2010/main" val="3779956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1800" dirty="0"/>
              <a:t>	</a:t>
            </a:r>
            <a:r>
              <a:rPr lang="en-US" sz="1800" dirty="0" smtClean="0">
                <a:solidFill>
                  <a:srgbClr val="A53694"/>
                </a:solidFill>
              </a:rPr>
              <a:t>Q</a:t>
            </a:r>
            <a:r>
              <a:rPr lang="en-US" sz="1800" dirty="0">
                <a:solidFill>
                  <a:srgbClr val="A53694"/>
                </a:solidFill>
              </a:rPr>
              <a:t>: What’s the best way to improve the future of underserved students who </a:t>
            </a:r>
            <a:r>
              <a:rPr lang="en-US" sz="1800" dirty="0" smtClean="0">
                <a:solidFill>
                  <a:srgbClr val="A53694"/>
                </a:solidFill>
              </a:rPr>
              <a:t>		     don’t </a:t>
            </a:r>
            <a:r>
              <a:rPr lang="en-US" sz="1800" dirty="0">
                <a:solidFill>
                  <a:srgbClr val="A53694"/>
                </a:solidFill>
              </a:rPr>
              <a:t>value education, have few role models who graduated from high </a:t>
            </a:r>
            <a:r>
              <a:rPr lang="en-US" sz="1800" dirty="0" smtClean="0">
                <a:solidFill>
                  <a:srgbClr val="A53694"/>
                </a:solidFill>
              </a:rPr>
              <a:t>	    	     school</a:t>
            </a:r>
            <a:r>
              <a:rPr lang="en-US" sz="1800" dirty="0">
                <a:solidFill>
                  <a:srgbClr val="A53694"/>
                </a:solidFill>
              </a:rPr>
              <a:t>, haven’t ventured far beyond their low-expectation neighborhoods, </a:t>
            </a:r>
            <a:r>
              <a:rPr lang="en-US" sz="1800" dirty="0" smtClean="0">
                <a:solidFill>
                  <a:srgbClr val="A53694"/>
                </a:solidFill>
              </a:rPr>
              <a:t>	     and </a:t>
            </a:r>
            <a:r>
              <a:rPr lang="en-US" sz="1800" dirty="0">
                <a:solidFill>
                  <a:srgbClr val="A53694"/>
                </a:solidFill>
              </a:rPr>
              <a:t>rarely plan beyond next week? </a:t>
            </a:r>
            <a:endParaRPr lang="en-US" sz="1800" dirty="0" smtClean="0">
              <a:solidFill>
                <a:srgbClr val="A53694"/>
              </a:solidFill>
            </a:endParaRPr>
          </a:p>
          <a:p>
            <a:pPr marL="0" indent="0">
              <a:buNone/>
            </a:pPr>
            <a:endParaRPr lang="en-US" sz="1800" dirty="0"/>
          </a:p>
          <a:p>
            <a:pPr marL="0" indent="0">
              <a:buNone/>
            </a:pPr>
            <a:r>
              <a:rPr lang="en-US" sz="1800" dirty="0" smtClean="0"/>
              <a:t>	</a:t>
            </a:r>
            <a:r>
              <a:rPr lang="en-US" sz="1800" dirty="0" smtClean="0">
                <a:solidFill>
                  <a:srgbClr val="13BCD3"/>
                </a:solidFill>
              </a:rPr>
              <a:t>A</a:t>
            </a:r>
            <a:r>
              <a:rPr lang="en-US" sz="1800" dirty="0">
                <a:solidFill>
                  <a:srgbClr val="13BCD3"/>
                </a:solidFill>
              </a:rPr>
              <a:t>: Convince them they belong in college. </a:t>
            </a:r>
          </a:p>
          <a:p>
            <a:pPr marL="0" indent="0">
              <a:buNone/>
            </a:pPr>
            <a:endParaRPr lang="en-US" sz="1100" b="1" i="1" dirty="0"/>
          </a:p>
        </p:txBody>
      </p:sp>
      <p:sp>
        <p:nvSpPr>
          <p:cNvPr id="7" name="Title 1"/>
          <p:cNvSpPr txBox="1">
            <a:spLocks/>
          </p:cNvSpPr>
          <p:nvPr/>
        </p:nvSpPr>
        <p:spPr>
          <a:xfrm>
            <a:off x="2057400" y="228600"/>
            <a:ext cx="6324600" cy="857250"/>
          </a:xfrm>
          <a:prstGeom prst="rect">
            <a:avLst/>
          </a:prstGeom>
        </p:spPr>
        <p:txBody>
          <a:bodyPr vert="horz" lIns="91440" tIns="45720" rIns="91440" bIns="45720" rtlCol="0" anchor="ctr">
            <a:noAutofit/>
          </a:bodyPr>
          <a:lstStyle>
            <a:lvl1pPr>
              <a:defRPr sz="4000"/>
            </a:lvl1pPr>
          </a:lstStyle>
          <a:p>
            <a:pPr algn="ctr"/>
            <a:r>
              <a:rPr lang="en-US" sz="4800" dirty="0">
                <a:solidFill>
                  <a:srgbClr val="A53694"/>
                </a:solidFill>
                <a:latin typeface="+mj-lt"/>
                <a:cs typeface="Amatic Bold"/>
              </a:rPr>
              <a:t>By the Numbers</a:t>
            </a:r>
          </a:p>
        </p:txBody>
      </p:sp>
    </p:spTree>
    <p:extLst>
      <p:ext uri="{BB962C8B-B14F-4D97-AF65-F5344CB8AC3E}">
        <p14:creationId xmlns:p14="http://schemas.microsoft.com/office/powerpoint/2010/main" val="4183294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057400" y="2114550"/>
            <a:ext cx="6324600" cy="857250"/>
          </a:xfrm>
          <a:prstGeom prst="rect">
            <a:avLst/>
          </a:prstGeom>
        </p:spPr>
        <p:txBody>
          <a:bodyPr vert="horz" lIns="91440" tIns="45720" rIns="91440" bIns="45720" rtlCol="0" anchor="ctr">
            <a:normAutofit fontScale="85000" lnSpcReduction="100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454648"/>
                </a:solidFill>
                <a:effectLst/>
                <a:uLnTx/>
                <a:uFillTx/>
                <a:latin typeface="+mj-lt"/>
                <a:ea typeface="+mj-ea"/>
                <a:cs typeface="+mj-cs"/>
              </a:rPr>
              <a:t>How Does Texas GEAR UP Help?</a:t>
            </a:r>
          </a:p>
        </p:txBody>
      </p:sp>
    </p:spTree>
    <p:extLst>
      <p:ext uri="{BB962C8B-B14F-4D97-AF65-F5344CB8AC3E}">
        <p14:creationId xmlns:p14="http://schemas.microsoft.com/office/powerpoint/2010/main" val="13945397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1800" dirty="0"/>
              <a:t>TXGU focuses on communities where students are the least likely to go to college (high-poverty schools where at least 50% of the cohort are on free or reduced lunch).</a:t>
            </a:r>
          </a:p>
        </p:txBody>
      </p:sp>
      <p:sp>
        <p:nvSpPr>
          <p:cNvPr id="8" name="Title 1"/>
          <p:cNvSpPr txBox="1">
            <a:spLocks/>
          </p:cNvSpPr>
          <p:nvPr/>
        </p:nvSpPr>
        <p:spPr>
          <a:xfrm>
            <a:off x="1985763" y="209550"/>
            <a:ext cx="6324600" cy="857250"/>
          </a:xfrm>
          <a:prstGeom prst="rect">
            <a:avLst/>
          </a:prstGeom>
        </p:spPr>
        <p:txBody>
          <a:bodyPr vert="horz" lIns="91440" tIns="45720" rIns="91440" bIns="45720" rtlCol="0" anchor="ctr">
            <a:normAutofit fontScale="85000" lnSpcReduction="100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454648"/>
                </a:solidFill>
                <a:effectLst/>
                <a:uLnTx/>
                <a:uFillTx/>
                <a:latin typeface="+mj-lt"/>
                <a:ea typeface="+mj-ea"/>
                <a:cs typeface="+mj-cs"/>
              </a:rPr>
              <a:t>How Does Texas GEAR UP Help?</a:t>
            </a:r>
          </a:p>
        </p:txBody>
      </p:sp>
    </p:spTree>
    <p:extLst>
      <p:ext uri="{BB962C8B-B14F-4D97-AF65-F5344CB8AC3E}">
        <p14:creationId xmlns:p14="http://schemas.microsoft.com/office/powerpoint/2010/main" val="8295427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1800" dirty="0"/>
              <a:t>TXGU serves the same students from 7</a:t>
            </a:r>
            <a:r>
              <a:rPr lang="en-US" sz="1800" baseline="30000" dirty="0"/>
              <a:t>th</a:t>
            </a:r>
            <a:r>
              <a:rPr lang="en-US" sz="1800" dirty="0"/>
              <a:t>-12</a:t>
            </a:r>
            <a:r>
              <a:rPr lang="en-US" sz="1800" baseline="30000" dirty="0"/>
              <a:t>th</a:t>
            </a:r>
            <a:r>
              <a:rPr lang="en-US" sz="1800" dirty="0"/>
              <a:t> grade (with an option for a follow-up year), building college readiness and awareness through crucial early intervention. The same advisors work with the students throughout the life of the grants, providing years of personalized support</a:t>
            </a:r>
            <a:r>
              <a:rPr lang="en-US" sz="1800" dirty="0" smtClean="0"/>
              <a:t>.</a:t>
            </a:r>
          </a:p>
          <a:p>
            <a:pPr marL="0" indent="0">
              <a:buNone/>
            </a:pPr>
            <a:endParaRPr lang="en-US" sz="1800" i="1" dirty="0"/>
          </a:p>
          <a:p>
            <a:pPr marL="0" indent="0">
              <a:buNone/>
            </a:pPr>
            <a:r>
              <a:rPr lang="en-US" sz="1800" i="1" dirty="0"/>
              <a:t>*All students in a specific grade level at participating schools are automatically part of GEAR UP—following a cohort model.</a:t>
            </a:r>
          </a:p>
        </p:txBody>
      </p:sp>
      <p:sp>
        <p:nvSpPr>
          <p:cNvPr id="7" name="Title 1"/>
          <p:cNvSpPr txBox="1">
            <a:spLocks/>
          </p:cNvSpPr>
          <p:nvPr/>
        </p:nvSpPr>
        <p:spPr>
          <a:xfrm>
            <a:off x="1985763" y="209550"/>
            <a:ext cx="6324600" cy="857250"/>
          </a:xfrm>
          <a:prstGeom prst="rect">
            <a:avLst/>
          </a:prstGeom>
        </p:spPr>
        <p:txBody>
          <a:bodyPr vert="horz" lIns="91440" tIns="45720" rIns="91440" bIns="45720" rtlCol="0" anchor="ctr">
            <a:normAutofit fontScale="85000" lnSpcReduction="100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454648"/>
                </a:solidFill>
                <a:effectLst/>
                <a:uLnTx/>
                <a:uFillTx/>
                <a:latin typeface="+mj-lt"/>
                <a:ea typeface="+mj-ea"/>
                <a:cs typeface="+mj-cs"/>
              </a:rPr>
              <a:t>How Does Texas GEAR UP Help?</a:t>
            </a:r>
          </a:p>
        </p:txBody>
      </p:sp>
    </p:spTree>
    <p:extLst>
      <p:ext uri="{BB962C8B-B14F-4D97-AF65-F5344CB8AC3E}">
        <p14:creationId xmlns:p14="http://schemas.microsoft.com/office/powerpoint/2010/main" val="13026188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1800" dirty="0"/>
              <a:t>Every TXGU grant must provide: </a:t>
            </a:r>
          </a:p>
          <a:p>
            <a:pPr lvl="1"/>
            <a:r>
              <a:rPr lang="en-US" sz="1800" dirty="0"/>
              <a:t>comprehensive mentoring</a:t>
            </a:r>
          </a:p>
          <a:p>
            <a:pPr lvl="1"/>
            <a:r>
              <a:rPr lang="en-US" sz="1800" dirty="0">
                <a:solidFill>
                  <a:srgbClr val="A53694"/>
                </a:solidFill>
              </a:rPr>
              <a:t>outreach </a:t>
            </a:r>
          </a:p>
          <a:p>
            <a:pPr lvl="1"/>
            <a:r>
              <a:rPr lang="en-US" sz="1800" dirty="0">
                <a:solidFill>
                  <a:srgbClr val="91C83E"/>
                </a:solidFill>
              </a:rPr>
              <a:t>support services</a:t>
            </a:r>
          </a:p>
          <a:p>
            <a:pPr lvl="1"/>
            <a:r>
              <a:rPr lang="en-US" sz="1800" dirty="0">
                <a:solidFill>
                  <a:srgbClr val="454648"/>
                </a:solidFill>
              </a:rPr>
              <a:t>financial aid info</a:t>
            </a:r>
          </a:p>
          <a:p>
            <a:pPr lvl="1"/>
            <a:r>
              <a:rPr lang="en-US" sz="1800" dirty="0"/>
              <a:t>rigorous and challenging coursework</a:t>
            </a:r>
          </a:p>
          <a:p>
            <a:pPr lvl="1"/>
            <a:r>
              <a:rPr lang="en-US" sz="1800" dirty="0">
                <a:solidFill>
                  <a:srgbClr val="A53694"/>
                </a:solidFill>
              </a:rPr>
              <a:t>strategies to increase high school diploma rates</a:t>
            </a:r>
          </a:p>
          <a:p>
            <a:pPr lvl="1"/>
            <a:r>
              <a:rPr lang="en-US" sz="1800" dirty="0">
                <a:solidFill>
                  <a:srgbClr val="91C83E"/>
                </a:solidFill>
              </a:rPr>
              <a:t>strategies to increase postsecondary enrollment</a:t>
            </a:r>
          </a:p>
        </p:txBody>
      </p:sp>
      <p:sp>
        <p:nvSpPr>
          <p:cNvPr id="7" name="Title 1"/>
          <p:cNvSpPr txBox="1">
            <a:spLocks/>
          </p:cNvSpPr>
          <p:nvPr/>
        </p:nvSpPr>
        <p:spPr>
          <a:xfrm>
            <a:off x="1985763" y="209550"/>
            <a:ext cx="6324600" cy="857250"/>
          </a:xfrm>
          <a:prstGeom prst="rect">
            <a:avLst/>
          </a:prstGeom>
        </p:spPr>
        <p:txBody>
          <a:bodyPr vert="horz" lIns="91440" tIns="45720" rIns="91440" bIns="45720" rtlCol="0" anchor="ctr">
            <a:normAutofit fontScale="85000" lnSpcReduction="100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454648"/>
                </a:solidFill>
                <a:effectLst/>
                <a:uLnTx/>
                <a:uFillTx/>
                <a:latin typeface="+mj-lt"/>
                <a:ea typeface="+mj-ea"/>
                <a:cs typeface="+mj-cs"/>
              </a:rPr>
              <a:t>How Does Texas GEAR UP Help?</a:t>
            </a:r>
          </a:p>
        </p:txBody>
      </p:sp>
    </p:spTree>
    <p:extLst>
      <p:ext uri="{BB962C8B-B14F-4D97-AF65-F5344CB8AC3E}">
        <p14:creationId xmlns:p14="http://schemas.microsoft.com/office/powerpoint/2010/main" val="31513626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1800" dirty="0"/>
              <a:t>Every activity is tied to a specific grant objective (with results reported annually to the U.S. Department of Education), and all GEAR UP grants are held accountable to performance measures. </a:t>
            </a:r>
            <a:endParaRPr lang="en-US" sz="1800" dirty="0">
              <a:solidFill>
                <a:srgbClr val="91C83E"/>
              </a:solidFill>
            </a:endParaRPr>
          </a:p>
        </p:txBody>
      </p:sp>
      <p:sp>
        <p:nvSpPr>
          <p:cNvPr id="7" name="Title 1"/>
          <p:cNvSpPr txBox="1">
            <a:spLocks/>
          </p:cNvSpPr>
          <p:nvPr/>
        </p:nvSpPr>
        <p:spPr>
          <a:xfrm>
            <a:off x="1985763" y="209550"/>
            <a:ext cx="6324600" cy="857250"/>
          </a:xfrm>
          <a:prstGeom prst="rect">
            <a:avLst/>
          </a:prstGeom>
        </p:spPr>
        <p:txBody>
          <a:bodyPr vert="horz" lIns="91440" tIns="45720" rIns="91440" bIns="45720" rtlCol="0" anchor="ctr">
            <a:normAutofit fontScale="85000" lnSpcReduction="100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454648"/>
                </a:solidFill>
                <a:effectLst/>
                <a:uLnTx/>
                <a:uFillTx/>
                <a:latin typeface="+mj-lt"/>
                <a:ea typeface="+mj-ea"/>
                <a:cs typeface="+mj-cs"/>
              </a:rPr>
              <a:t>How Does Texas GEAR UP Help?</a:t>
            </a:r>
          </a:p>
        </p:txBody>
      </p:sp>
    </p:spTree>
    <p:extLst>
      <p:ext uri="{BB962C8B-B14F-4D97-AF65-F5344CB8AC3E}">
        <p14:creationId xmlns:p14="http://schemas.microsoft.com/office/powerpoint/2010/main" val="37647867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a:xfrm>
            <a:off x="457200" y="1352550"/>
            <a:ext cx="8229600" cy="457200"/>
          </a:xfrm>
        </p:spPr>
        <p:txBody>
          <a:bodyPr anchor="t"/>
          <a:lstStyle/>
          <a:p>
            <a:pPr marL="0" indent="0">
              <a:buNone/>
            </a:pPr>
            <a:r>
              <a:rPr lang="en-US" sz="1600" dirty="0"/>
              <a:t>Each TXGU grant offers additional unique programs and services tailored to the needs of its own community—which may include</a:t>
            </a:r>
            <a:r>
              <a:rPr lang="en-US" sz="1600" dirty="0" smtClean="0"/>
              <a:t>:</a:t>
            </a:r>
            <a:endParaRPr lang="en-US" sz="1600" dirty="0"/>
          </a:p>
        </p:txBody>
      </p:sp>
      <p:grpSp>
        <p:nvGrpSpPr>
          <p:cNvPr id="7" name="Group 6"/>
          <p:cNvGrpSpPr/>
          <p:nvPr/>
        </p:nvGrpSpPr>
        <p:grpSpPr>
          <a:xfrm>
            <a:off x="533400" y="1885950"/>
            <a:ext cx="8077200" cy="2762250"/>
            <a:chOff x="457200" y="1885950"/>
            <a:chExt cx="8077200" cy="2762250"/>
          </a:xfrm>
        </p:grpSpPr>
        <p:sp>
          <p:nvSpPr>
            <p:cNvPr id="9" name="Text Placeholder 4"/>
            <p:cNvSpPr txBox="1">
              <a:spLocks/>
            </p:cNvSpPr>
            <p:nvPr/>
          </p:nvSpPr>
          <p:spPr>
            <a:xfrm>
              <a:off x="457200" y="1885950"/>
              <a:ext cx="3962400" cy="2762250"/>
            </a:xfrm>
            <a:prstGeom prst="rect">
              <a:avLst/>
            </a:prstGeom>
          </p:spPr>
          <p:txBody>
            <a:bodyPr vert="horz" anchor="ctr"/>
            <a:lstStyle>
              <a:lvl1pPr marL="342900" indent="-342900" algn="l" defTabSz="457200" rtl="0" eaLnBrk="1" latinLnBrk="0" hangingPunct="1">
                <a:spcBef>
                  <a:spcPct val="20000"/>
                </a:spcBef>
                <a:buSzPct val="65000"/>
                <a:buFont typeface="Wingdings" charset="2"/>
                <a:buChar char=""/>
                <a:defRPr sz="3200" kern="1200">
                  <a:solidFill>
                    <a:srgbClr val="212224"/>
                  </a:solidFill>
                  <a:latin typeface="+mn-lt"/>
                  <a:ea typeface="+mn-ea"/>
                  <a:cs typeface="+mn-cs"/>
                </a:defRPr>
              </a:lvl1pPr>
              <a:lvl2pPr marL="742950" indent="-285750" algn="l" defTabSz="457200" rtl="0" eaLnBrk="1" latinLnBrk="0" hangingPunct="1">
                <a:spcBef>
                  <a:spcPct val="20000"/>
                </a:spcBef>
                <a:buSzPct val="65000"/>
                <a:buFont typeface="Wingdings" charset="2"/>
                <a:buChar char=""/>
                <a:defRPr sz="2800" kern="1200">
                  <a:solidFill>
                    <a:srgbClr val="13BCD3"/>
                  </a:solidFill>
                  <a:latin typeface="+mn-lt"/>
                  <a:ea typeface="+mn-ea"/>
                  <a:cs typeface="+mn-cs"/>
                </a:defRPr>
              </a:lvl2pPr>
              <a:lvl3pPr marL="1143000" indent="-228600" algn="l" defTabSz="457200" rtl="0" eaLnBrk="1" latinLnBrk="0" hangingPunct="1">
                <a:spcBef>
                  <a:spcPct val="20000"/>
                </a:spcBef>
                <a:buSzPct val="65000"/>
                <a:buFont typeface="Wingdings" charset="2"/>
                <a:buChar char=""/>
                <a:defRPr sz="2400" kern="1200">
                  <a:solidFill>
                    <a:srgbClr val="A53694"/>
                  </a:solidFill>
                  <a:latin typeface="+mn-lt"/>
                  <a:ea typeface="+mn-ea"/>
                  <a:cs typeface="+mn-cs"/>
                </a:defRPr>
              </a:lvl3pPr>
              <a:lvl4pPr marL="1600200" indent="-228600" algn="l" defTabSz="457200" rtl="0" eaLnBrk="1" latinLnBrk="0" hangingPunct="1">
                <a:spcBef>
                  <a:spcPct val="20000"/>
                </a:spcBef>
                <a:buSzPct val="65000"/>
                <a:buFont typeface="Wingdings" charset="2"/>
                <a:buChar char=""/>
                <a:defRPr sz="2000" kern="1200">
                  <a:solidFill>
                    <a:srgbClr val="91C83E"/>
                  </a:solidFill>
                  <a:latin typeface="+mn-lt"/>
                  <a:ea typeface="+mn-ea"/>
                  <a:cs typeface="+mn-cs"/>
                </a:defRPr>
              </a:lvl4pPr>
              <a:lvl5pPr marL="2057400" indent="-228600" algn="l" defTabSz="457200" rtl="0" eaLnBrk="1" latinLnBrk="0" hangingPunct="1">
                <a:spcBef>
                  <a:spcPct val="20000"/>
                </a:spcBef>
                <a:buSzPct val="65000"/>
                <a:buFont typeface="Wingdings" charset="2"/>
                <a:buChar char=""/>
                <a:defRPr sz="2000" kern="1200">
                  <a:solidFill>
                    <a:srgbClr val="454648"/>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0"/>
              <a:r>
                <a:rPr lang="en-US" sz="1800" dirty="0">
                  <a:solidFill>
                    <a:srgbClr val="13BCD3"/>
                  </a:solidFill>
                </a:rPr>
                <a:t>college visits</a:t>
              </a:r>
            </a:p>
            <a:p>
              <a:pPr lvl="0"/>
              <a:r>
                <a:rPr lang="en-US" sz="1800" dirty="0">
                  <a:solidFill>
                    <a:srgbClr val="A53694"/>
                  </a:solidFill>
                </a:rPr>
                <a:t>career exploration</a:t>
              </a:r>
            </a:p>
            <a:p>
              <a:pPr lvl="0"/>
              <a:r>
                <a:rPr lang="en-US" sz="1800" dirty="0" smtClean="0">
                  <a:solidFill>
                    <a:srgbClr val="91C83E"/>
                  </a:solidFill>
                </a:rPr>
                <a:t>parent engagement </a:t>
              </a:r>
              <a:r>
                <a:rPr lang="en-US" sz="1800" dirty="0">
                  <a:solidFill>
                    <a:srgbClr val="91C83E"/>
                  </a:solidFill>
                </a:rPr>
                <a:t>events</a:t>
              </a:r>
            </a:p>
            <a:p>
              <a:pPr lvl="0"/>
              <a:r>
                <a:rPr lang="en-US" sz="1800" dirty="0">
                  <a:solidFill>
                    <a:srgbClr val="454648"/>
                  </a:solidFill>
                </a:rPr>
                <a:t>counseling</a:t>
              </a:r>
            </a:p>
            <a:p>
              <a:pPr lvl="0"/>
              <a:r>
                <a:rPr lang="en-US" sz="1800" dirty="0">
                  <a:solidFill>
                    <a:srgbClr val="13BCD3"/>
                  </a:solidFill>
                </a:rPr>
                <a:t>college-prep workshops</a:t>
              </a:r>
            </a:p>
            <a:p>
              <a:pPr lvl="0"/>
              <a:r>
                <a:rPr lang="en-US" sz="1800" dirty="0">
                  <a:solidFill>
                    <a:srgbClr val="A53694"/>
                  </a:solidFill>
                </a:rPr>
                <a:t>tutoring</a:t>
              </a:r>
            </a:p>
            <a:p>
              <a:pPr lvl="0"/>
              <a:r>
                <a:rPr lang="en-US" sz="1800" dirty="0">
                  <a:solidFill>
                    <a:srgbClr val="91C83E"/>
                  </a:solidFill>
                </a:rPr>
                <a:t>test </a:t>
              </a:r>
              <a:r>
                <a:rPr lang="en-US" sz="1800" dirty="0" smtClean="0">
                  <a:solidFill>
                    <a:srgbClr val="91C83E"/>
                  </a:solidFill>
                </a:rPr>
                <a:t>prep</a:t>
              </a:r>
              <a:endParaRPr lang="en-US" sz="1800" dirty="0">
                <a:solidFill>
                  <a:srgbClr val="91C83E"/>
                </a:solidFill>
              </a:endParaRPr>
            </a:p>
          </p:txBody>
        </p:sp>
        <p:sp>
          <p:nvSpPr>
            <p:cNvPr id="11" name="Text Placeholder 4"/>
            <p:cNvSpPr txBox="1">
              <a:spLocks/>
            </p:cNvSpPr>
            <p:nvPr/>
          </p:nvSpPr>
          <p:spPr>
            <a:xfrm>
              <a:off x="4572000" y="1885950"/>
              <a:ext cx="3962400" cy="2762250"/>
            </a:xfrm>
            <a:prstGeom prst="rect">
              <a:avLst/>
            </a:prstGeom>
          </p:spPr>
          <p:txBody>
            <a:bodyPr vert="horz" anchor="ctr"/>
            <a:lstStyle>
              <a:lvl1pPr marL="342900" indent="-342900" algn="l" defTabSz="457200" rtl="0" eaLnBrk="1" latinLnBrk="0" hangingPunct="1">
                <a:spcBef>
                  <a:spcPct val="20000"/>
                </a:spcBef>
                <a:buSzPct val="65000"/>
                <a:buFont typeface="Wingdings" charset="2"/>
                <a:buChar char=""/>
                <a:defRPr sz="3200" kern="1200">
                  <a:solidFill>
                    <a:srgbClr val="212224"/>
                  </a:solidFill>
                  <a:latin typeface="+mn-lt"/>
                  <a:ea typeface="+mn-ea"/>
                  <a:cs typeface="+mn-cs"/>
                </a:defRPr>
              </a:lvl1pPr>
              <a:lvl2pPr marL="742950" indent="-285750" algn="l" defTabSz="457200" rtl="0" eaLnBrk="1" latinLnBrk="0" hangingPunct="1">
                <a:spcBef>
                  <a:spcPct val="20000"/>
                </a:spcBef>
                <a:buSzPct val="65000"/>
                <a:buFont typeface="Wingdings" charset="2"/>
                <a:buChar char=""/>
                <a:defRPr sz="2800" kern="1200">
                  <a:solidFill>
                    <a:srgbClr val="13BCD3"/>
                  </a:solidFill>
                  <a:latin typeface="+mn-lt"/>
                  <a:ea typeface="+mn-ea"/>
                  <a:cs typeface="+mn-cs"/>
                </a:defRPr>
              </a:lvl2pPr>
              <a:lvl3pPr marL="1143000" indent="-228600" algn="l" defTabSz="457200" rtl="0" eaLnBrk="1" latinLnBrk="0" hangingPunct="1">
                <a:spcBef>
                  <a:spcPct val="20000"/>
                </a:spcBef>
                <a:buSzPct val="65000"/>
                <a:buFont typeface="Wingdings" charset="2"/>
                <a:buChar char=""/>
                <a:defRPr sz="2400" kern="1200">
                  <a:solidFill>
                    <a:srgbClr val="A53694"/>
                  </a:solidFill>
                  <a:latin typeface="+mn-lt"/>
                  <a:ea typeface="+mn-ea"/>
                  <a:cs typeface="+mn-cs"/>
                </a:defRPr>
              </a:lvl3pPr>
              <a:lvl4pPr marL="1600200" indent="-228600" algn="l" defTabSz="457200" rtl="0" eaLnBrk="1" latinLnBrk="0" hangingPunct="1">
                <a:spcBef>
                  <a:spcPct val="20000"/>
                </a:spcBef>
                <a:buSzPct val="65000"/>
                <a:buFont typeface="Wingdings" charset="2"/>
                <a:buChar char=""/>
                <a:defRPr sz="2000" kern="1200">
                  <a:solidFill>
                    <a:srgbClr val="91C83E"/>
                  </a:solidFill>
                  <a:latin typeface="+mn-lt"/>
                  <a:ea typeface="+mn-ea"/>
                  <a:cs typeface="+mn-cs"/>
                </a:defRPr>
              </a:lvl4pPr>
              <a:lvl5pPr marL="2057400" indent="-228600" algn="l" defTabSz="457200" rtl="0" eaLnBrk="1" latinLnBrk="0" hangingPunct="1">
                <a:spcBef>
                  <a:spcPct val="20000"/>
                </a:spcBef>
                <a:buSzPct val="65000"/>
                <a:buFont typeface="Wingdings" charset="2"/>
                <a:buChar char=""/>
                <a:defRPr sz="2000" kern="1200">
                  <a:solidFill>
                    <a:srgbClr val="454648"/>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0"/>
              <a:r>
                <a:rPr lang="en-US" sz="1800" dirty="0">
                  <a:solidFill>
                    <a:srgbClr val="454648"/>
                  </a:solidFill>
                </a:rPr>
                <a:t>field trips</a:t>
              </a:r>
            </a:p>
            <a:p>
              <a:pPr lvl="0"/>
              <a:r>
                <a:rPr lang="en-US" sz="1800" dirty="0">
                  <a:solidFill>
                    <a:srgbClr val="13BCD3"/>
                  </a:solidFill>
                </a:rPr>
                <a:t>summer programs</a:t>
              </a:r>
            </a:p>
            <a:p>
              <a:pPr lvl="0"/>
              <a:r>
                <a:rPr lang="en-US" sz="1800" dirty="0">
                  <a:solidFill>
                    <a:srgbClr val="A53694"/>
                  </a:solidFill>
                </a:rPr>
                <a:t>scholarship information</a:t>
              </a:r>
            </a:p>
            <a:p>
              <a:pPr lvl="0"/>
              <a:r>
                <a:rPr lang="en-US" sz="1800" dirty="0">
                  <a:solidFill>
                    <a:srgbClr val="91C83E"/>
                  </a:solidFill>
                </a:rPr>
                <a:t>academic planning</a:t>
              </a:r>
            </a:p>
            <a:p>
              <a:pPr lvl="0"/>
              <a:r>
                <a:rPr lang="en-US" sz="1800" dirty="0">
                  <a:solidFill>
                    <a:srgbClr val="454648"/>
                  </a:solidFill>
                </a:rPr>
                <a:t>volunteer activities</a:t>
              </a:r>
            </a:p>
            <a:p>
              <a:pPr lvl="0"/>
              <a:r>
                <a:rPr lang="en-US" sz="1800" dirty="0">
                  <a:solidFill>
                    <a:srgbClr val="13BCD3"/>
                  </a:solidFill>
                </a:rPr>
                <a:t>college-application support</a:t>
              </a:r>
            </a:p>
            <a:p>
              <a:pPr lvl="0"/>
              <a:r>
                <a:rPr lang="en-US" sz="1800" dirty="0">
                  <a:solidFill>
                    <a:srgbClr val="A53694"/>
                  </a:solidFill>
                </a:rPr>
                <a:t>much more!</a:t>
              </a:r>
            </a:p>
          </p:txBody>
        </p:sp>
      </p:grpSp>
      <p:sp>
        <p:nvSpPr>
          <p:cNvPr id="12" name="Title 1"/>
          <p:cNvSpPr txBox="1">
            <a:spLocks/>
          </p:cNvSpPr>
          <p:nvPr/>
        </p:nvSpPr>
        <p:spPr>
          <a:xfrm>
            <a:off x="1985763" y="209550"/>
            <a:ext cx="6324600" cy="857250"/>
          </a:xfrm>
          <a:prstGeom prst="rect">
            <a:avLst/>
          </a:prstGeom>
        </p:spPr>
        <p:txBody>
          <a:bodyPr vert="horz" lIns="91440" tIns="45720" rIns="91440" bIns="45720" rtlCol="0" anchor="ctr">
            <a:normAutofit fontScale="85000" lnSpcReduction="100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454648"/>
                </a:solidFill>
                <a:effectLst/>
                <a:uLnTx/>
                <a:uFillTx/>
                <a:latin typeface="+mj-lt"/>
                <a:ea typeface="+mj-ea"/>
                <a:cs typeface="+mj-cs"/>
              </a:rPr>
              <a:t>How Does Texas GEAR UP Help?</a:t>
            </a:r>
          </a:p>
        </p:txBody>
      </p:sp>
    </p:spTree>
    <p:extLst>
      <p:ext uri="{BB962C8B-B14F-4D97-AF65-F5344CB8AC3E}">
        <p14:creationId xmlns:p14="http://schemas.microsoft.com/office/powerpoint/2010/main" val="544448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1800" dirty="0"/>
              <a:t>All TXGU grants are required to raise a dollar-for-dollar match of their federal funds, which helps ensure GEAR UP projects form partnerships in their communities, leverage local resources, and obtain local buy-in.</a:t>
            </a:r>
          </a:p>
        </p:txBody>
      </p:sp>
      <p:sp>
        <p:nvSpPr>
          <p:cNvPr id="7" name="Title 1"/>
          <p:cNvSpPr txBox="1">
            <a:spLocks/>
          </p:cNvSpPr>
          <p:nvPr/>
        </p:nvSpPr>
        <p:spPr>
          <a:xfrm>
            <a:off x="1985763" y="209550"/>
            <a:ext cx="6324600" cy="857250"/>
          </a:xfrm>
          <a:prstGeom prst="rect">
            <a:avLst/>
          </a:prstGeom>
        </p:spPr>
        <p:txBody>
          <a:bodyPr vert="horz" lIns="91440" tIns="45720" rIns="91440" bIns="45720" rtlCol="0" anchor="ctr">
            <a:normAutofit fontScale="85000" lnSpcReduction="100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454648"/>
                </a:solidFill>
                <a:effectLst/>
                <a:uLnTx/>
                <a:uFillTx/>
                <a:latin typeface="+mj-lt"/>
                <a:ea typeface="+mj-ea"/>
                <a:cs typeface="+mj-cs"/>
              </a:rPr>
              <a:t>How Does Texas GEAR UP Help?</a:t>
            </a:r>
          </a:p>
        </p:txBody>
      </p:sp>
    </p:spTree>
    <p:extLst>
      <p:ext uri="{BB962C8B-B14F-4D97-AF65-F5344CB8AC3E}">
        <p14:creationId xmlns:p14="http://schemas.microsoft.com/office/powerpoint/2010/main" val="2165845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dirty="0"/>
              <a:t>Part of the federal GEAR UP initiative designed to increase the number of underserved students who are prepared to enter and excel in postsecondary education</a:t>
            </a:r>
          </a:p>
          <a:p>
            <a:pPr marL="0" indent="0">
              <a:buNone/>
            </a:pPr>
            <a:endParaRPr lang="en-US" dirty="0"/>
          </a:p>
        </p:txBody>
      </p:sp>
      <p:sp>
        <p:nvSpPr>
          <p:cNvPr id="6" name="Title 1"/>
          <p:cNvSpPr txBox="1">
            <a:spLocks/>
          </p:cNvSpPr>
          <p:nvPr/>
        </p:nvSpPr>
        <p:spPr>
          <a:xfrm>
            <a:off x="2057400" y="228600"/>
            <a:ext cx="6324600" cy="857250"/>
          </a:xfrm>
          <a:prstGeom prst="rect">
            <a:avLst/>
          </a:prstGeom>
        </p:spPr>
        <p:txBody>
          <a:bodyPr vert="horz" lIns="91440" tIns="45720" rIns="91440" bIns="45720" rtlCol="0" anchor="ctr">
            <a:normAutofit/>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F5F3ED"/>
                </a:solidFill>
                <a:effectLst/>
                <a:uLnTx/>
                <a:uFillTx/>
                <a:latin typeface="+mj-lt"/>
                <a:ea typeface="+mj-ea"/>
                <a:cs typeface="+mj-cs"/>
              </a:rPr>
              <a:t>What is Texas GEAR UP?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1800" dirty="0"/>
              <a:t>TXGU efforts focus on sustainability, which allows grants to also help future classes of students after the GEAR UP students have moved on—leading to long-term changes at campus and district levels.</a:t>
            </a:r>
          </a:p>
        </p:txBody>
      </p:sp>
      <p:sp>
        <p:nvSpPr>
          <p:cNvPr id="8" name="Title 1"/>
          <p:cNvSpPr txBox="1">
            <a:spLocks/>
          </p:cNvSpPr>
          <p:nvPr/>
        </p:nvSpPr>
        <p:spPr>
          <a:xfrm>
            <a:off x="1985763" y="209550"/>
            <a:ext cx="6324600" cy="857250"/>
          </a:xfrm>
          <a:prstGeom prst="rect">
            <a:avLst/>
          </a:prstGeom>
        </p:spPr>
        <p:txBody>
          <a:bodyPr vert="horz" lIns="91440" tIns="45720" rIns="91440" bIns="45720" rtlCol="0" anchor="ctr">
            <a:normAutofit fontScale="85000" lnSpcReduction="100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454648"/>
                </a:solidFill>
                <a:effectLst/>
                <a:uLnTx/>
                <a:uFillTx/>
                <a:latin typeface="+mj-lt"/>
                <a:ea typeface="+mj-ea"/>
                <a:cs typeface="+mj-cs"/>
              </a:rPr>
              <a:t>How Does Texas GEAR UP Help?</a:t>
            </a:r>
          </a:p>
        </p:txBody>
      </p:sp>
    </p:spTree>
    <p:extLst>
      <p:ext uri="{BB962C8B-B14F-4D97-AF65-F5344CB8AC3E}">
        <p14:creationId xmlns:p14="http://schemas.microsoft.com/office/powerpoint/2010/main" val="41130214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981200" y="2114550"/>
            <a:ext cx="6553200" cy="857250"/>
          </a:xfrm>
          <a:prstGeom prst="rect">
            <a:avLst/>
          </a:prstGeom>
        </p:spPr>
        <p:txBody>
          <a:bodyPr vert="horz" lIns="91440" tIns="45720" rIns="91440" bIns="45720" rtlCol="0" anchor="ctr">
            <a:normAutofit fontScale="77500" lnSpcReduction="200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F5F3ED"/>
                </a:solidFill>
                <a:effectLst/>
                <a:uLnTx/>
                <a:uFillTx/>
                <a:latin typeface="+mj-lt"/>
                <a:ea typeface="+mj-ea"/>
                <a:cs typeface="+mj-cs"/>
              </a:rPr>
              <a:t>Who Else </a:t>
            </a:r>
            <a:r>
              <a:rPr lang="en-US" dirty="0">
                <a:solidFill>
                  <a:srgbClr val="F5F3ED"/>
                </a:solidFill>
                <a:latin typeface="+mj-lt"/>
                <a:ea typeface="+mj-ea"/>
                <a:cs typeface="+mj-cs"/>
              </a:rPr>
              <a:t>D</a:t>
            </a:r>
            <a:r>
              <a:rPr kumimoji="0" lang="en-US" sz="4000" b="0" i="0" u="none" strike="noStrike" kern="1200" cap="none" spc="0" normalizeH="0" baseline="0" noProof="0" dirty="0" err="1" smtClean="0">
                <a:ln>
                  <a:noFill/>
                </a:ln>
                <a:solidFill>
                  <a:srgbClr val="F5F3ED"/>
                </a:solidFill>
                <a:effectLst/>
                <a:uLnTx/>
                <a:uFillTx/>
                <a:latin typeface="+mj-lt"/>
                <a:ea typeface="+mj-ea"/>
                <a:cs typeface="+mj-cs"/>
              </a:rPr>
              <a:t>oes</a:t>
            </a:r>
            <a:r>
              <a:rPr kumimoji="0" lang="en-US" sz="4000" b="0" i="0" u="none" strike="noStrike" kern="1200" cap="none" spc="0" normalizeH="0" baseline="0" noProof="0" dirty="0" smtClean="0">
                <a:ln>
                  <a:noFill/>
                </a:ln>
                <a:solidFill>
                  <a:srgbClr val="F5F3ED"/>
                </a:solidFill>
                <a:effectLst/>
                <a:uLnTx/>
                <a:uFillTx/>
                <a:latin typeface="+mj-lt"/>
                <a:ea typeface="+mj-ea"/>
                <a:cs typeface="+mj-cs"/>
              </a:rPr>
              <a:t> Texas GEAR UP Help?</a:t>
            </a:r>
          </a:p>
        </p:txBody>
      </p:sp>
    </p:spTree>
    <p:extLst>
      <p:ext uri="{BB962C8B-B14F-4D97-AF65-F5344CB8AC3E}">
        <p14:creationId xmlns:p14="http://schemas.microsoft.com/office/powerpoint/2010/main" val="22618701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1800" b="1" dirty="0"/>
              <a:t>Parents</a:t>
            </a:r>
          </a:p>
          <a:p>
            <a:pPr lvl="0"/>
            <a:r>
              <a:rPr lang="en-US" sz="1800" dirty="0">
                <a:solidFill>
                  <a:srgbClr val="13BCD3"/>
                </a:solidFill>
              </a:rPr>
              <a:t>TXGU provides hands-on information about college options, college preparation, and financing options right now so that families are prepared and empowered when the time comes (because 12</a:t>
            </a:r>
            <a:r>
              <a:rPr lang="en-US" sz="1800" baseline="30000" dirty="0">
                <a:solidFill>
                  <a:srgbClr val="13BCD3"/>
                </a:solidFill>
              </a:rPr>
              <a:t>th</a:t>
            </a:r>
            <a:r>
              <a:rPr lang="en-US" sz="1800" dirty="0">
                <a:solidFill>
                  <a:srgbClr val="13BCD3"/>
                </a:solidFill>
              </a:rPr>
              <a:t> grade is too late to start getting ready)  </a:t>
            </a:r>
          </a:p>
          <a:p>
            <a:pPr lvl="0"/>
            <a:r>
              <a:rPr lang="en-US" sz="1800" dirty="0">
                <a:solidFill>
                  <a:srgbClr val="91C83E"/>
                </a:solidFill>
              </a:rPr>
              <a:t>On-campus TXGU staff are available for one-on-one family assistance</a:t>
            </a:r>
          </a:p>
          <a:p>
            <a:pPr lvl="0"/>
            <a:r>
              <a:rPr lang="en-US" sz="1800" dirty="0">
                <a:solidFill>
                  <a:srgbClr val="454648"/>
                </a:solidFill>
              </a:rPr>
              <a:t>Thanks to the cohort model, TXGU will be providing support to students and families until college enrollment comes around</a:t>
            </a:r>
          </a:p>
          <a:p>
            <a:pPr lvl="0"/>
            <a:r>
              <a:rPr lang="en-US" sz="1800" dirty="0">
                <a:solidFill>
                  <a:srgbClr val="A53694"/>
                </a:solidFill>
              </a:rPr>
              <a:t>TXGU aims to get all parents involved with the college-readiness process</a:t>
            </a:r>
          </a:p>
        </p:txBody>
      </p:sp>
      <p:sp>
        <p:nvSpPr>
          <p:cNvPr id="7" name="Title 1"/>
          <p:cNvSpPr txBox="1">
            <a:spLocks/>
          </p:cNvSpPr>
          <p:nvPr/>
        </p:nvSpPr>
        <p:spPr>
          <a:xfrm>
            <a:off x="1905000" y="266700"/>
            <a:ext cx="6629400" cy="857250"/>
          </a:xfrm>
          <a:prstGeom prst="rect">
            <a:avLst/>
          </a:prstGeom>
        </p:spPr>
        <p:txBody>
          <a:bodyPr vert="horz" lIns="91440" tIns="45720" rIns="91440" bIns="45720" rtlCol="0" anchor="ctr">
            <a:normAutofit fontScale="77500" lnSpcReduction="200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F5F3ED"/>
                </a:solidFill>
                <a:effectLst/>
                <a:uLnTx/>
                <a:uFillTx/>
                <a:latin typeface="+mj-lt"/>
                <a:ea typeface="+mj-ea"/>
                <a:cs typeface="+mj-cs"/>
              </a:rPr>
              <a:t>Who Else </a:t>
            </a:r>
            <a:r>
              <a:rPr lang="en-US" dirty="0">
                <a:solidFill>
                  <a:srgbClr val="F5F3ED"/>
                </a:solidFill>
                <a:latin typeface="+mj-lt"/>
                <a:ea typeface="+mj-ea"/>
                <a:cs typeface="+mj-cs"/>
              </a:rPr>
              <a:t>D</a:t>
            </a:r>
            <a:r>
              <a:rPr kumimoji="0" lang="en-US" sz="4000" b="0" i="0" u="none" strike="noStrike" kern="1200" cap="none" spc="0" normalizeH="0" baseline="0" noProof="0" dirty="0" err="1" smtClean="0">
                <a:ln>
                  <a:noFill/>
                </a:ln>
                <a:solidFill>
                  <a:srgbClr val="F5F3ED"/>
                </a:solidFill>
                <a:effectLst/>
                <a:uLnTx/>
                <a:uFillTx/>
                <a:latin typeface="+mj-lt"/>
                <a:ea typeface="+mj-ea"/>
                <a:cs typeface="+mj-cs"/>
              </a:rPr>
              <a:t>oes</a:t>
            </a:r>
            <a:r>
              <a:rPr kumimoji="0" lang="en-US" sz="4000" b="0" i="0" u="none" strike="noStrike" kern="1200" cap="none" spc="0" normalizeH="0" baseline="0" noProof="0" dirty="0" smtClean="0">
                <a:ln>
                  <a:noFill/>
                </a:ln>
                <a:solidFill>
                  <a:srgbClr val="F5F3ED"/>
                </a:solidFill>
                <a:effectLst/>
                <a:uLnTx/>
                <a:uFillTx/>
                <a:latin typeface="+mj-lt"/>
                <a:ea typeface="+mj-ea"/>
                <a:cs typeface="+mj-cs"/>
              </a:rPr>
              <a:t> Texas GEAR UP Help?</a:t>
            </a:r>
          </a:p>
        </p:txBody>
      </p:sp>
    </p:spTree>
    <p:extLst>
      <p:ext uri="{BB962C8B-B14F-4D97-AF65-F5344CB8AC3E}">
        <p14:creationId xmlns:p14="http://schemas.microsoft.com/office/powerpoint/2010/main" val="25848530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1600" b="1" dirty="0"/>
              <a:t>Educators</a:t>
            </a:r>
          </a:p>
          <a:p>
            <a:pPr lvl="0"/>
            <a:r>
              <a:rPr lang="en-US" sz="1600" dirty="0">
                <a:solidFill>
                  <a:srgbClr val="13BCD3"/>
                </a:solidFill>
              </a:rPr>
              <a:t>TXGU provides online professional development training focused on the college access and readiness needs of students, as well as offering up curriculum and classroom tools (in exchange for donated time)</a:t>
            </a:r>
          </a:p>
          <a:p>
            <a:pPr lvl="0"/>
            <a:r>
              <a:rPr lang="en-US" sz="1600" dirty="0">
                <a:solidFill>
                  <a:srgbClr val="91C83E"/>
                </a:solidFill>
              </a:rPr>
              <a:t>All core content teachers have the opportunity to participate in training regarding differentiated instruction, advanced instructional strategies, and project-based learning</a:t>
            </a:r>
          </a:p>
          <a:p>
            <a:pPr lvl="0"/>
            <a:r>
              <a:rPr lang="en-US" sz="1600" dirty="0">
                <a:solidFill>
                  <a:srgbClr val="454648"/>
                </a:solidFill>
              </a:rPr>
              <a:t>Teams of teachers at the middle and high school will complete at least five days of vertical teams preparation and implementation each year</a:t>
            </a:r>
          </a:p>
          <a:p>
            <a:pPr lvl="0"/>
            <a:r>
              <a:rPr lang="en-US" sz="1600" dirty="0">
                <a:solidFill>
                  <a:srgbClr val="A53694"/>
                </a:solidFill>
              </a:rPr>
              <a:t>TXGU grants can present opportunities to teachers (field trips, calculators for classroom usage, ready-to-use lesson plans, etc.) in exchange for “match” hours—e.g. time educators donate to help execute different TXGU endeavors on or off campus</a:t>
            </a:r>
          </a:p>
        </p:txBody>
      </p:sp>
      <p:sp>
        <p:nvSpPr>
          <p:cNvPr id="8" name="Title 1"/>
          <p:cNvSpPr txBox="1">
            <a:spLocks/>
          </p:cNvSpPr>
          <p:nvPr/>
        </p:nvSpPr>
        <p:spPr>
          <a:xfrm>
            <a:off x="1905000" y="266700"/>
            <a:ext cx="6629400" cy="857250"/>
          </a:xfrm>
          <a:prstGeom prst="rect">
            <a:avLst/>
          </a:prstGeom>
        </p:spPr>
        <p:txBody>
          <a:bodyPr vert="horz" lIns="91440" tIns="45720" rIns="91440" bIns="45720" rtlCol="0" anchor="ctr">
            <a:normAutofit fontScale="77500" lnSpcReduction="200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F5F3ED"/>
                </a:solidFill>
                <a:effectLst/>
                <a:uLnTx/>
                <a:uFillTx/>
                <a:latin typeface="+mj-lt"/>
                <a:ea typeface="+mj-ea"/>
                <a:cs typeface="+mj-cs"/>
              </a:rPr>
              <a:t>Who Else </a:t>
            </a:r>
            <a:r>
              <a:rPr lang="en-US" dirty="0">
                <a:solidFill>
                  <a:srgbClr val="F5F3ED"/>
                </a:solidFill>
                <a:latin typeface="+mj-lt"/>
                <a:ea typeface="+mj-ea"/>
                <a:cs typeface="+mj-cs"/>
              </a:rPr>
              <a:t>D</a:t>
            </a:r>
            <a:r>
              <a:rPr kumimoji="0" lang="en-US" sz="4000" b="0" i="0" u="none" strike="noStrike" kern="1200" cap="none" spc="0" normalizeH="0" baseline="0" noProof="0" dirty="0" err="1" smtClean="0">
                <a:ln>
                  <a:noFill/>
                </a:ln>
                <a:solidFill>
                  <a:srgbClr val="F5F3ED"/>
                </a:solidFill>
                <a:effectLst/>
                <a:uLnTx/>
                <a:uFillTx/>
                <a:latin typeface="+mj-lt"/>
                <a:ea typeface="+mj-ea"/>
                <a:cs typeface="+mj-cs"/>
              </a:rPr>
              <a:t>oes</a:t>
            </a:r>
            <a:r>
              <a:rPr kumimoji="0" lang="en-US" sz="4000" b="0" i="0" u="none" strike="noStrike" kern="1200" cap="none" spc="0" normalizeH="0" baseline="0" noProof="0" dirty="0" smtClean="0">
                <a:ln>
                  <a:noFill/>
                </a:ln>
                <a:solidFill>
                  <a:srgbClr val="F5F3ED"/>
                </a:solidFill>
                <a:effectLst/>
                <a:uLnTx/>
                <a:uFillTx/>
                <a:latin typeface="+mj-lt"/>
                <a:ea typeface="+mj-ea"/>
                <a:cs typeface="+mj-cs"/>
              </a:rPr>
              <a:t> Texas GEAR UP Help?</a:t>
            </a:r>
          </a:p>
        </p:txBody>
      </p:sp>
    </p:spTree>
    <p:extLst>
      <p:ext uri="{BB962C8B-B14F-4D97-AF65-F5344CB8AC3E}">
        <p14:creationId xmlns:p14="http://schemas.microsoft.com/office/powerpoint/2010/main" val="33908207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1400" b="1" dirty="0"/>
              <a:t>School Administrators</a:t>
            </a:r>
          </a:p>
          <a:p>
            <a:pPr lvl="0"/>
            <a:r>
              <a:rPr lang="en-US" sz="1400" dirty="0">
                <a:solidFill>
                  <a:srgbClr val="13BCD3"/>
                </a:solidFill>
              </a:rPr>
              <a:t>TXGU introduces new ideas and programming, increases the on-time promotion rate, provides professional development, and effectively engages parents</a:t>
            </a:r>
          </a:p>
          <a:p>
            <a:pPr lvl="0"/>
            <a:r>
              <a:rPr lang="en-US" sz="1400" dirty="0">
                <a:solidFill>
                  <a:srgbClr val="91C83E"/>
                </a:solidFill>
              </a:rPr>
              <a:t>TXGU is a very comprehensive, in-depth, six-year program that serves students in a holistic way not provided by any other existing programs  </a:t>
            </a:r>
          </a:p>
          <a:p>
            <a:pPr lvl="0"/>
            <a:r>
              <a:rPr lang="en-US" sz="1400" dirty="0">
                <a:solidFill>
                  <a:srgbClr val="454648"/>
                </a:solidFill>
              </a:rPr>
              <a:t>Some TXGU grants may provide curriculum development and dual/concurrent enrollment programs</a:t>
            </a:r>
          </a:p>
          <a:p>
            <a:pPr lvl="0"/>
            <a:r>
              <a:rPr lang="en-US" sz="1400" dirty="0">
                <a:solidFill>
                  <a:srgbClr val="A53694"/>
                </a:solidFill>
              </a:rPr>
              <a:t>TXGU grants provide the opportunity for educators to donate their time as “match” hours—helping to further TXGU efforts in exchange for resources provided by the grant (field trips, calculators for classroom usage, ready-to-use lesson plans, etc.)</a:t>
            </a:r>
          </a:p>
          <a:p>
            <a:pPr lvl="0"/>
            <a:r>
              <a:rPr lang="en-US" sz="1400" dirty="0">
                <a:solidFill>
                  <a:srgbClr val="13BCD3"/>
                </a:solidFill>
              </a:rPr>
              <a:t>TXGU partners with local and statewide businesses to secure donations and matching funds that benefit the TXGU students (and the schools as a whole) by expanding the reach of the program without any extra financial burden on the district</a:t>
            </a:r>
          </a:p>
          <a:p>
            <a:pPr lvl="0"/>
            <a:r>
              <a:rPr lang="en-US" sz="1400" dirty="0">
                <a:solidFill>
                  <a:srgbClr val="91C83E"/>
                </a:solidFill>
              </a:rPr>
              <a:t>The TXGU emphasis on sustainability in all its efforts ensures that the benefits of the program (increased professional development, handed-down resources, etc.) impact each successive class of students that follows the GEAR UP cohort </a:t>
            </a:r>
          </a:p>
        </p:txBody>
      </p:sp>
      <p:sp>
        <p:nvSpPr>
          <p:cNvPr id="8" name="Title 1"/>
          <p:cNvSpPr txBox="1">
            <a:spLocks/>
          </p:cNvSpPr>
          <p:nvPr/>
        </p:nvSpPr>
        <p:spPr>
          <a:xfrm>
            <a:off x="1905000" y="266700"/>
            <a:ext cx="6629400" cy="857250"/>
          </a:xfrm>
          <a:prstGeom prst="rect">
            <a:avLst/>
          </a:prstGeom>
        </p:spPr>
        <p:txBody>
          <a:bodyPr vert="horz" lIns="91440" tIns="45720" rIns="91440" bIns="45720" rtlCol="0" anchor="ctr">
            <a:normAutofit fontScale="77500" lnSpcReduction="200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F5F3ED"/>
                </a:solidFill>
                <a:effectLst/>
                <a:uLnTx/>
                <a:uFillTx/>
                <a:latin typeface="+mj-lt"/>
                <a:ea typeface="+mj-ea"/>
                <a:cs typeface="+mj-cs"/>
              </a:rPr>
              <a:t>Who Else </a:t>
            </a:r>
            <a:r>
              <a:rPr lang="en-US" dirty="0">
                <a:solidFill>
                  <a:srgbClr val="F5F3ED"/>
                </a:solidFill>
                <a:latin typeface="+mj-lt"/>
                <a:ea typeface="+mj-ea"/>
                <a:cs typeface="+mj-cs"/>
              </a:rPr>
              <a:t>D</a:t>
            </a:r>
            <a:r>
              <a:rPr kumimoji="0" lang="en-US" sz="4000" b="0" i="0" u="none" strike="noStrike" kern="1200" cap="none" spc="0" normalizeH="0" baseline="0" noProof="0" dirty="0" err="1" smtClean="0">
                <a:ln>
                  <a:noFill/>
                </a:ln>
                <a:solidFill>
                  <a:srgbClr val="F5F3ED"/>
                </a:solidFill>
                <a:effectLst/>
                <a:uLnTx/>
                <a:uFillTx/>
                <a:latin typeface="+mj-lt"/>
                <a:ea typeface="+mj-ea"/>
                <a:cs typeface="+mj-cs"/>
              </a:rPr>
              <a:t>oes</a:t>
            </a:r>
            <a:r>
              <a:rPr kumimoji="0" lang="en-US" sz="4000" b="0" i="0" u="none" strike="noStrike" kern="1200" cap="none" spc="0" normalizeH="0" baseline="0" noProof="0" dirty="0" smtClean="0">
                <a:ln>
                  <a:noFill/>
                </a:ln>
                <a:solidFill>
                  <a:srgbClr val="F5F3ED"/>
                </a:solidFill>
                <a:effectLst/>
                <a:uLnTx/>
                <a:uFillTx/>
                <a:latin typeface="+mj-lt"/>
                <a:ea typeface="+mj-ea"/>
                <a:cs typeface="+mj-cs"/>
              </a:rPr>
              <a:t> Texas GEAR UP Help?</a:t>
            </a:r>
          </a:p>
        </p:txBody>
      </p:sp>
    </p:spTree>
    <p:extLst>
      <p:ext uri="{BB962C8B-B14F-4D97-AF65-F5344CB8AC3E}">
        <p14:creationId xmlns:p14="http://schemas.microsoft.com/office/powerpoint/2010/main" val="41948911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1400" b="1" dirty="0"/>
              <a:t>Local Businesses</a:t>
            </a:r>
          </a:p>
          <a:p>
            <a:pPr lvl="0"/>
            <a:r>
              <a:rPr lang="en-US" sz="1400" dirty="0">
                <a:solidFill>
                  <a:srgbClr val="13BCD3"/>
                </a:solidFill>
              </a:rPr>
              <a:t>TXGU is laying the foundation for increased student success, which will ultimately create a stronger local workforce, and local </a:t>
            </a:r>
            <a:r>
              <a:rPr lang="en-US" sz="1400" dirty="0" smtClean="0">
                <a:solidFill>
                  <a:srgbClr val="13BCD3"/>
                </a:solidFill>
              </a:rPr>
              <a:t>businesses </a:t>
            </a:r>
            <a:r>
              <a:rPr lang="en-US" sz="1400" dirty="0">
                <a:solidFill>
                  <a:srgbClr val="13BCD3"/>
                </a:solidFill>
              </a:rPr>
              <a:t>have the opportunity to be a part of that effort </a:t>
            </a:r>
          </a:p>
          <a:p>
            <a:pPr lvl="0"/>
            <a:r>
              <a:rPr lang="en-US" sz="1400" dirty="0">
                <a:solidFill>
                  <a:srgbClr val="91C83E"/>
                </a:solidFill>
              </a:rPr>
              <a:t>TXGU grants must adhere to restrictions on how federal funds can be spent, so business partnerships can provide a valuable level of extra support to cover some of the costs not permitted in the grant (like donating t-shirts or food for student/family events, for example), while simultaneously increasing the businesses’ exposure throughout the community</a:t>
            </a:r>
          </a:p>
          <a:p>
            <a:pPr lvl="0"/>
            <a:r>
              <a:rPr lang="en-US" sz="1400" dirty="0">
                <a:solidFill>
                  <a:srgbClr val="454648"/>
                </a:solidFill>
              </a:rPr>
              <a:t>TXGU grants will form business alliances that support higher student achievement and offer opportunities for career exploration</a:t>
            </a:r>
          </a:p>
          <a:p>
            <a:pPr lvl="0"/>
            <a:r>
              <a:rPr lang="en-US" sz="1400" dirty="0">
                <a:solidFill>
                  <a:srgbClr val="A53694"/>
                </a:solidFill>
              </a:rPr>
              <a:t>By providing donated services, goods, or funds to TXGU efforts, local businesses are investing in the future and helping to build a real college-going community</a:t>
            </a:r>
          </a:p>
        </p:txBody>
      </p:sp>
      <p:sp>
        <p:nvSpPr>
          <p:cNvPr id="8" name="Title 1"/>
          <p:cNvSpPr txBox="1">
            <a:spLocks/>
          </p:cNvSpPr>
          <p:nvPr/>
        </p:nvSpPr>
        <p:spPr>
          <a:xfrm>
            <a:off x="1905000" y="266700"/>
            <a:ext cx="6629400" cy="857250"/>
          </a:xfrm>
          <a:prstGeom prst="rect">
            <a:avLst/>
          </a:prstGeom>
        </p:spPr>
        <p:txBody>
          <a:bodyPr vert="horz" lIns="91440" tIns="45720" rIns="91440" bIns="45720" rtlCol="0" anchor="ctr">
            <a:normAutofit fontScale="77500" lnSpcReduction="200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F5F3ED"/>
                </a:solidFill>
                <a:effectLst/>
                <a:uLnTx/>
                <a:uFillTx/>
                <a:latin typeface="+mj-lt"/>
                <a:ea typeface="+mj-ea"/>
                <a:cs typeface="+mj-cs"/>
              </a:rPr>
              <a:t>Who Else </a:t>
            </a:r>
            <a:r>
              <a:rPr lang="en-US" dirty="0">
                <a:solidFill>
                  <a:srgbClr val="F5F3ED"/>
                </a:solidFill>
                <a:latin typeface="+mj-lt"/>
                <a:ea typeface="+mj-ea"/>
                <a:cs typeface="+mj-cs"/>
              </a:rPr>
              <a:t>D</a:t>
            </a:r>
            <a:r>
              <a:rPr kumimoji="0" lang="en-US" sz="4000" b="0" i="0" u="none" strike="noStrike" kern="1200" cap="none" spc="0" normalizeH="0" baseline="0" noProof="0" dirty="0" err="1" smtClean="0">
                <a:ln>
                  <a:noFill/>
                </a:ln>
                <a:solidFill>
                  <a:srgbClr val="F5F3ED"/>
                </a:solidFill>
                <a:effectLst/>
                <a:uLnTx/>
                <a:uFillTx/>
                <a:latin typeface="+mj-lt"/>
                <a:ea typeface="+mj-ea"/>
                <a:cs typeface="+mj-cs"/>
              </a:rPr>
              <a:t>oes</a:t>
            </a:r>
            <a:r>
              <a:rPr kumimoji="0" lang="en-US" sz="4000" b="0" i="0" u="none" strike="noStrike" kern="1200" cap="none" spc="0" normalizeH="0" baseline="0" noProof="0" dirty="0" smtClean="0">
                <a:ln>
                  <a:noFill/>
                </a:ln>
                <a:solidFill>
                  <a:srgbClr val="F5F3ED"/>
                </a:solidFill>
                <a:effectLst/>
                <a:uLnTx/>
                <a:uFillTx/>
                <a:latin typeface="+mj-lt"/>
                <a:ea typeface="+mj-ea"/>
                <a:cs typeface="+mj-cs"/>
              </a:rPr>
              <a:t> Texas GEAR UP Help?</a:t>
            </a:r>
          </a:p>
        </p:txBody>
      </p:sp>
    </p:spTree>
    <p:extLst>
      <p:ext uri="{BB962C8B-B14F-4D97-AF65-F5344CB8AC3E}">
        <p14:creationId xmlns:p14="http://schemas.microsoft.com/office/powerpoint/2010/main" val="32317947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1400" b="1" dirty="0"/>
              <a:t>Community Groups</a:t>
            </a:r>
          </a:p>
          <a:p>
            <a:pPr lvl="0"/>
            <a:r>
              <a:rPr lang="en-US" sz="1400" dirty="0">
                <a:solidFill>
                  <a:srgbClr val="13BCD3"/>
                </a:solidFill>
              </a:rPr>
              <a:t>TXGU is investing in its students and helping to create entire college-going communities, which benefit far more than simply one group of students</a:t>
            </a:r>
          </a:p>
          <a:p>
            <a:pPr lvl="0"/>
            <a:r>
              <a:rPr lang="en-US" sz="1400" dirty="0">
                <a:solidFill>
                  <a:srgbClr val="91C83E"/>
                </a:solidFill>
              </a:rPr>
              <a:t>Participating TXGU campuses will form alliances with governmental entities and community groups to enhance the information available to students about scholarships, financial aid, and college awareness</a:t>
            </a:r>
          </a:p>
          <a:p>
            <a:pPr lvl="0"/>
            <a:r>
              <a:rPr lang="en-US" sz="1400" dirty="0">
                <a:solidFill>
                  <a:srgbClr val="454648"/>
                </a:solidFill>
              </a:rPr>
              <a:t>TXGU teams work with community partners to ensure that value is provided/added in both directions </a:t>
            </a:r>
          </a:p>
          <a:p>
            <a:pPr lvl="0"/>
            <a:r>
              <a:rPr lang="en-US" sz="1400" dirty="0">
                <a:solidFill>
                  <a:srgbClr val="A53694"/>
                </a:solidFill>
              </a:rPr>
              <a:t>We’re all investing in our community and our future—because these TXGU students are both—and all community members have a vested interest in these students succeeding</a:t>
            </a:r>
          </a:p>
        </p:txBody>
      </p:sp>
      <p:sp>
        <p:nvSpPr>
          <p:cNvPr id="8" name="Title 1"/>
          <p:cNvSpPr txBox="1">
            <a:spLocks/>
          </p:cNvSpPr>
          <p:nvPr/>
        </p:nvSpPr>
        <p:spPr>
          <a:xfrm>
            <a:off x="1905000" y="266700"/>
            <a:ext cx="6629400" cy="857250"/>
          </a:xfrm>
          <a:prstGeom prst="rect">
            <a:avLst/>
          </a:prstGeom>
        </p:spPr>
        <p:txBody>
          <a:bodyPr vert="horz" lIns="91440" tIns="45720" rIns="91440" bIns="45720" rtlCol="0" anchor="ctr">
            <a:normAutofit fontScale="77500" lnSpcReduction="200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F5F3ED"/>
                </a:solidFill>
                <a:effectLst/>
                <a:uLnTx/>
                <a:uFillTx/>
                <a:latin typeface="+mj-lt"/>
                <a:ea typeface="+mj-ea"/>
                <a:cs typeface="+mj-cs"/>
              </a:rPr>
              <a:t>Who Else </a:t>
            </a:r>
            <a:r>
              <a:rPr lang="en-US" dirty="0">
                <a:solidFill>
                  <a:srgbClr val="F5F3ED"/>
                </a:solidFill>
                <a:latin typeface="+mj-lt"/>
                <a:ea typeface="+mj-ea"/>
                <a:cs typeface="+mj-cs"/>
              </a:rPr>
              <a:t>D</a:t>
            </a:r>
            <a:r>
              <a:rPr kumimoji="0" lang="en-US" sz="4000" b="0" i="0" u="none" strike="noStrike" kern="1200" cap="none" spc="0" normalizeH="0" baseline="0" noProof="0" dirty="0" err="1" smtClean="0">
                <a:ln>
                  <a:noFill/>
                </a:ln>
                <a:solidFill>
                  <a:srgbClr val="F5F3ED"/>
                </a:solidFill>
                <a:effectLst/>
                <a:uLnTx/>
                <a:uFillTx/>
                <a:latin typeface="+mj-lt"/>
                <a:ea typeface="+mj-ea"/>
                <a:cs typeface="+mj-cs"/>
              </a:rPr>
              <a:t>oes</a:t>
            </a:r>
            <a:r>
              <a:rPr kumimoji="0" lang="en-US" sz="4000" b="0" i="0" u="none" strike="noStrike" kern="1200" cap="none" spc="0" normalizeH="0" baseline="0" noProof="0" dirty="0" smtClean="0">
                <a:ln>
                  <a:noFill/>
                </a:ln>
                <a:solidFill>
                  <a:srgbClr val="F5F3ED"/>
                </a:solidFill>
                <a:effectLst/>
                <a:uLnTx/>
                <a:uFillTx/>
                <a:latin typeface="+mj-lt"/>
                <a:ea typeface="+mj-ea"/>
                <a:cs typeface="+mj-cs"/>
              </a:rPr>
              <a:t> Texas GEAR UP Help?</a:t>
            </a:r>
          </a:p>
        </p:txBody>
      </p:sp>
    </p:spTree>
    <p:extLst>
      <p:ext uri="{BB962C8B-B14F-4D97-AF65-F5344CB8AC3E}">
        <p14:creationId xmlns:p14="http://schemas.microsoft.com/office/powerpoint/2010/main" val="39218385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lgn="ctr">
              <a:buNone/>
            </a:pPr>
            <a:r>
              <a:rPr lang="en-US" sz="1800" b="1" i="1" dirty="0">
                <a:solidFill>
                  <a:srgbClr val="A53694"/>
                </a:solidFill>
              </a:rPr>
              <a:t>Note: </a:t>
            </a:r>
            <a:r>
              <a:rPr lang="en-US" sz="1800" i="1" dirty="0">
                <a:solidFill>
                  <a:srgbClr val="A53694"/>
                </a:solidFill>
              </a:rPr>
              <a:t>We suggest </a:t>
            </a:r>
            <a:r>
              <a:rPr lang="en-US" sz="1800" i="1" dirty="0" smtClean="0">
                <a:solidFill>
                  <a:srgbClr val="A53694"/>
                </a:solidFill>
              </a:rPr>
              <a:t>using this slide to add examples </a:t>
            </a:r>
            <a:r>
              <a:rPr lang="en-US" sz="1800" i="1" dirty="0">
                <a:solidFill>
                  <a:srgbClr val="A53694"/>
                </a:solidFill>
              </a:rPr>
              <a:t>of the very specific ways your own TXGU grant makes a direct impact on your local community.</a:t>
            </a:r>
          </a:p>
        </p:txBody>
      </p:sp>
      <p:sp>
        <p:nvSpPr>
          <p:cNvPr id="8" name="Title 1"/>
          <p:cNvSpPr txBox="1">
            <a:spLocks/>
          </p:cNvSpPr>
          <p:nvPr/>
        </p:nvSpPr>
        <p:spPr>
          <a:xfrm>
            <a:off x="1905000" y="266700"/>
            <a:ext cx="6629400" cy="857250"/>
          </a:xfrm>
          <a:prstGeom prst="rect">
            <a:avLst/>
          </a:prstGeom>
        </p:spPr>
        <p:txBody>
          <a:bodyPr vert="horz" lIns="91440" tIns="45720" rIns="91440" bIns="45720" rtlCol="0" anchor="ctr">
            <a:normAutofit fontScale="77500" lnSpcReduction="200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F5F3ED"/>
                </a:solidFill>
                <a:effectLst/>
                <a:uLnTx/>
                <a:uFillTx/>
                <a:latin typeface="+mj-lt"/>
                <a:ea typeface="+mj-ea"/>
                <a:cs typeface="+mj-cs"/>
              </a:rPr>
              <a:t>Who Else </a:t>
            </a:r>
            <a:r>
              <a:rPr lang="en-US" dirty="0">
                <a:solidFill>
                  <a:srgbClr val="F5F3ED"/>
                </a:solidFill>
                <a:latin typeface="+mj-lt"/>
                <a:ea typeface="+mj-ea"/>
                <a:cs typeface="+mj-cs"/>
              </a:rPr>
              <a:t>D</a:t>
            </a:r>
            <a:r>
              <a:rPr kumimoji="0" lang="en-US" sz="4000" b="0" i="0" u="none" strike="noStrike" kern="1200" cap="none" spc="0" normalizeH="0" baseline="0" noProof="0" dirty="0" err="1" smtClean="0">
                <a:ln>
                  <a:noFill/>
                </a:ln>
                <a:solidFill>
                  <a:srgbClr val="F5F3ED"/>
                </a:solidFill>
                <a:effectLst/>
                <a:uLnTx/>
                <a:uFillTx/>
                <a:latin typeface="+mj-lt"/>
                <a:ea typeface="+mj-ea"/>
                <a:cs typeface="+mj-cs"/>
              </a:rPr>
              <a:t>oes</a:t>
            </a:r>
            <a:r>
              <a:rPr kumimoji="0" lang="en-US" sz="4000" b="0" i="0" u="none" strike="noStrike" kern="1200" cap="none" spc="0" normalizeH="0" baseline="0" noProof="0" dirty="0" smtClean="0">
                <a:ln>
                  <a:noFill/>
                </a:ln>
                <a:solidFill>
                  <a:srgbClr val="F5F3ED"/>
                </a:solidFill>
                <a:effectLst/>
                <a:uLnTx/>
                <a:uFillTx/>
                <a:latin typeface="+mj-lt"/>
                <a:ea typeface="+mj-ea"/>
                <a:cs typeface="+mj-cs"/>
              </a:rPr>
              <a:t> Texas GEAR UP Help?</a:t>
            </a:r>
          </a:p>
        </p:txBody>
      </p:sp>
    </p:spTree>
    <p:extLst>
      <p:ext uri="{BB962C8B-B14F-4D97-AF65-F5344CB8AC3E}">
        <p14:creationId xmlns:p14="http://schemas.microsoft.com/office/powerpoint/2010/main" val="33758855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057400" y="2114550"/>
            <a:ext cx="6324600" cy="857250"/>
          </a:xfrm>
          <a:prstGeom prst="rect">
            <a:avLst/>
          </a:prstGeom>
        </p:spPr>
        <p:txBody>
          <a:bodyPr vert="horz" lIns="91440" tIns="45720" rIns="91440" bIns="45720" rtlCol="0" anchor="ctr">
            <a:normAutofit/>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A53694"/>
                </a:solidFill>
                <a:effectLst/>
                <a:uLnTx/>
                <a:uFillTx/>
                <a:latin typeface="+mj-lt"/>
                <a:ea typeface="+mj-ea"/>
                <a:cs typeface="+mj-cs"/>
              </a:rPr>
              <a:t>What Do </a:t>
            </a:r>
            <a:r>
              <a:rPr lang="en-US" dirty="0">
                <a:solidFill>
                  <a:srgbClr val="A53694"/>
                </a:solidFill>
                <a:latin typeface="+mj-lt"/>
                <a:ea typeface="+mj-ea"/>
                <a:cs typeface="+mj-cs"/>
              </a:rPr>
              <a:t>S</a:t>
            </a:r>
            <a:r>
              <a:rPr kumimoji="0" lang="en-US" sz="4000" b="0" i="0" u="none" strike="noStrike" kern="1200" cap="none" spc="0" normalizeH="0" baseline="0" noProof="0" dirty="0" err="1" smtClean="0">
                <a:ln>
                  <a:noFill/>
                </a:ln>
                <a:solidFill>
                  <a:srgbClr val="A53694"/>
                </a:solidFill>
                <a:effectLst/>
                <a:uLnTx/>
                <a:uFillTx/>
                <a:latin typeface="+mj-lt"/>
                <a:ea typeface="+mj-ea"/>
                <a:cs typeface="+mj-cs"/>
              </a:rPr>
              <a:t>tudents</a:t>
            </a:r>
            <a:r>
              <a:rPr kumimoji="0" lang="en-US" sz="4000" b="0" i="0" u="none" strike="noStrike" kern="1200" cap="none" spc="0" normalizeH="0" baseline="0" noProof="0" dirty="0" smtClean="0">
                <a:ln>
                  <a:noFill/>
                </a:ln>
                <a:solidFill>
                  <a:srgbClr val="A53694"/>
                </a:solidFill>
                <a:effectLst/>
                <a:uLnTx/>
                <a:uFillTx/>
                <a:latin typeface="+mj-lt"/>
                <a:ea typeface="+mj-ea"/>
                <a:cs typeface="+mj-cs"/>
              </a:rPr>
              <a:t> Think?</a:t>
            </a:r>
          </a:p>
        </p:txBody>
      </p:sp>
    </p:spTree>
    <p:extLst>
      <p:ext uri="{BB962C8B-B14F-4D97-AF65-F5344CB8AC3E}">
        <p14:creationId xmlns:p14="http://schemas.microsoft.com/office/powerpoint/2010/main" val="40540799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1400" i="1" dirty="0">
                <a:solidFill>
                  <a:srgbClr val="A53694"/>
                </a:solidFill>
              </a:rPr>
              <a:t>“Without GEAR UP, I wouldn’t be where I am now.</a:t>
            </a:r>
            <a:r>
              <a:rPr lang="en-US" sz="1400" i="1" dirty="0" smtClean="0">
                <a:solidFill>
                  <a:srgbClr val="A53694"/>
                </a:solidFill>
              </a:rPr>
              <a:t>”</a:t>
            </a:r>
          </a:p>
          <a:p>
            <a:pPr marL="0" indent="0">
              <a:buNone/>
            </a:pPr>
            <a:endParaRPr lang="en-US" sz="1400" dirty="0">
              <a:solidFill>
                <a:srgbClr val="A53694"/>
              </a:solidFill>
            </a:endParaRPr>
          </a:p>
          <a:p>
            <a:pPr marL="0" indent="0">
              <a:buNone/>
            </a:pPr>
            <a:r>
              <a:rPr lang="en-US" sz="1400" i="1" dirty="0">
                <a:solidFill>
                  <a:srgbClr val="13BCD3"/>
                </a:solidFill>
              </a:rPr>
              <a:t>“It meant everything to me.</a:t>
            </a:r>
            <a:r>
              <a:rPr lang="en-US" sz="1400" i="1" dirty="0" smtClean="0">
                <a:solidFill>
                  <a:srgbClr val="13BCD3"/>
                </a:solidFill>
              </a:rPr>
              <a:t>”</a:t>
            </a:r>
          </a:p>
          <a:p>
            <a:pPr marL="0" indent="0">
              <a:buNone/>
            </a:pPr>
            <a:endParaRPr lang="en-US" sz="1400" dirty="0">
              <a:solidFill>
                <a:srgbClr val="13BCD3"/>
              </a:solidFill>
            </a:endParaRPr>
          </a:p>
          <a:p>
            <a:pPr marL="0" indent="0">
              <a:buNone/>
            </a:pPr>
            <a:r>
              <a:rPr lang="en-US" sz="1400" i="1" dirty="0">
                <a:solidFill>
                  <a:srgbClr val="454648"/>
                </a:solidFill>
              </a:rPr>
              <a:t>“</a:t>
            </a:r>
            <a:r>
              <a:rPr lang="en-US" sz="1400" i="1" dirty="0" smtClean="0">
                <a:solidFill>
                  <a:srgbClr val="454648"/>
                </a:solidFill>
              </a:rPr>
              <a:t>GEAR UP </a:t>
            </a:r>
            <a:r>
              <a:rPr lang="en-US" sz="1400" i="1" dirty="0">
                <a:solidFill>
                  <a:srgbClr val="454648"/>
                </a:solidFill>
              </a:rPr>
              <a:t>was like another parent to me…that person to motivate me and push me to go to college. And once they came in, there was no going back.” </a:t>
            </a:r>
            <a:endParaRPr lang="en-US" sz="1400" i="1" dirty="0" smtClean="0">
              <a:solidFill>
                <a:srgbClr val="454648"/>
              </a:solidFill>
            </a:endParaRPr>
          </a:p>
          <a:p>
            <a:pPr marL="0" indent="0">
              <a:buNone/>
            </a:pPr>
            <a:endParaRPr lang="en-US" sz="1400" dirty="0">
              <a:solidFill>
                <a:srgbClr val="454648"/>
              </a:solidFill>
            </a:endParaRPr>
          </a:p>
          <a:p>
            <a:pPr marL="0" indent="0">
              <a:buNone/>
            </a:pPr>
            <a:r>
              <a:rPr lang="en-US" sz="1400" i="1" dirty="0">
                <a:solidFill>
                  <a:srgbClr val="91C83E"/>
                </a:solidFill>
              </a:rPr>
              <a:t>“</a:t>
            </a:r>
            <a:r>
              <a:rPr lang="en-US" sz="1400" i="1" dirty="0" smtClean="0">
                <a:solidFill>
                  <a:srgbClr val="91C83E"/>
                </a:solidFill>
              </a:rPr>
              <a:t>GEAR UP </a:t>
            </a:r>
            <a:r>
              <a:rPr lang="en-US" sz="1400" i="1" dirty="0">
                <a:solidFill>
                  <a:srgbClr val="91C83E"/>
                </a:solidFill>
              </a:rPr>
              <a:t>was the defining moment of my life. It changed everything.”</a:t>
            </a:r>
          </a:p>
          <a:p>
            <a:pPr marL="0" indent="0">
              <a:buNone/>
            </a:pPr>
            <a:r>
              <a:rPr lang="en-US" sz="1400" dirty="0"/>
              <a:t> </a:t>
            </a:r>
          </a:p>
          <a:p>
            <a:pPr marL="0" indent="0">
              <a:buNone/>
            </a:pPr>
            <a:r>
              <a:rPr lang="en-US" sz="1400" dirty="0" smtClean="0"/>
              <a:t>								—</a:t>
            </a:r>
            <a:r>
              <a:rPr lang="en-US" sz="1400" dirty="0"/>
              <a:t>All thoughts from current and former GEAR UP students</a:t>
            </a:r>
          </a:p>
          <a:p>
            <a:pPr marL="0" indent="0">
              <a:buNone/>
            </a:pPr>
            <a:r>
              <a:rPr lang="en-US" sz="1400" dirty="0"/>
              <a:t> </a:t>
            </a:r>
          </a:p>
        </p:txBody>
      </p:sp>
      <p:sp>
        <p:nvSpPr>
          <p:cNvPr id="8" name="Title 1"/>
          <p:cNvSpPr txBox="1">
            <a:spLocks/>
          </p:cNvSpPr>
          <p:nvPr/>
        </p:nvSpPr>
        <p:spPr>
          <a:xfrm>
            <a:off x="2057400" y="209550"/>
            <a:ext cx="6324600" cy="857250"/>
          </a:xfrm>
          <a:prstGeom prst="rect">
            <a:avLst/>
          </a:prstGeom>
        </p:spPr>
        <p:txBody>
          <a:bodyPr vert="horz" lIns="91440" tIns="45720" rIns="91440" bIns="45720" rtlCol="0" anchor="ctr">
            <a:normAutofit/>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A53694"/>
                </a:solidFill>
                <a:effectLst/>
                <a:uLnTx/>
                <a:uFillTx/>
                <a:latin typeface="+mj-lt"/>
                <a:ea typeface="+mj-ea"/>
                <a:cs typeface="+mj-cs"/>
              </a:rPr>
              <a:t>What Do </a:t>
            </a:r>
            <a:r>
              <a:rPr lang="en-US" dirty="0">
                <a:solidFill>
                  <a:srgbClr val="A53694"/>
                </a:solidFill>
                <a:latin typeface="+mj-lt"/>
                <a:ea typeface="+mj-ea"/>
                <a:cs typeface="+mj-cs"/>
              </a:rPr>
              <a:t>S</a:t>
            </a:r>
            <a:r>
              <a:rPr kumimoji="0" lang="en-US" sz="4000" b="0" i="0" u="none" strike="noStrike" kern="1200" cap="none" spc="0" normalizeH="0" baseline="0" noProof="0" dirty="0" err="1" smtClean="0">
                <a:ln>
                  <a:noFill/>
                </a:ln>
                <a:solidFill>
                  <a:srgbClr val="A53694"/>
                </a:solidFill>
                <a:effectLst/>
                <a:uLnTx/>
                <a:uFillTx/>
                <a:latin typeface="+mj-lt"/>
                <a:ea typeface="+mj-ea"/>
                <a:cs typeface="+mj-cs"/>
              </a:rPr>
              <a:t>tudents</a:t>
            </a:r>
            <a:r>
              <a:rPr kumimoji="0" lang="en-US" sz="4000" b="0" i="0" u="none" strike="noStrike" kern="1200" cap="none" spc="0" normalizeH="0" baseline="0" noProof="0" dirty="0" smtClean="0">
                <a:ln>
                  <a:noFill/>
                </a:ln>
                <a:solidFill>
                  <a:srgbClr val="A53694"/>
                </a:solidFill>
                <a:effectLst/>
                <a:uLnTx/>
                <a:uFillTx/>
                <a:latin typeface="+mj-lt"/>
                <a:ea typeface="+mj-ea"/>
                <a:cs typeface="+mj-cs"/>
              </a:rPr>
              <a:t> Think?</a:t>
            </a:r>
          </a:p>
        </p:txBody>
      </p:sp>
    </p:spTree>
    <p:extLst>
      <p:ext uri="{BB962C8B-B14F-4D97-AF65-F5344CB8AC3E}">
        <p14:creationId xmlns:p14="http://schemas.microsoft.com/office/powerpoint/2010/main" val="1773273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dirty="0"/>
              <a:t>Texas GEAR UP is focused on building a complete college-going culture that inspires students, families, and community members all across the state.</a:t>
            </a:r>
          </a:p>
        </p:txBody>
      </p:sp>
      <p:sp>
        <p:nvSpPr>
          <p:cNvPr id="6" name="Title 1"/>
          <p:cNvSpPr txBox="1">
            <a:spLocks/>
          </p:cNvSpPr>
          <p:nvPr/>
        </p:nvSpPr>
        <p:spPr>
          <a:xfrm>
            <a:off x="2057400" y="228600"/>
            <a:ext cx="6324600" cy="857250"/>
          </a:xfrm>
          <a:prstGeom prst="rect">
            <a:avLst/>
          </a:prstGeom>
        </p:spPr>
        <p:txBody>
          <a:bodyPr vert="horz" lIns="91440" tIns="45720" rIns="91440" bIns="45720" rtlCol="0" anchor="ctr">
            <a:normAutofit/>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F5F3ED"/>
                </a:solidFill>
                <a:effectLst/>
                <a:uLnTx/>
                <a:uFillTx/>
                <a:latin typeface="+mj-lt"/>
                <a:ea typeface="+mj-ea"/>
                <a:cs typeface="+mj-cs"/>
              </a:rPr>
              <a:t>What is Texas GEAR UP?</a:t>
            </a:r>
          </a:p>
        </p:txBody>
      </p:sp>
    </p:spTree>
    <p:extLst>
      <p:ext uri="{BB962C8B-B14F-4D97-AF65-F5344CB8AC3E}">
        <p14:creationId xmlns:p14="http://schemas.microsoft.com/office/powerpoint/2010/main" val="10731673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lgn="ctr">
              <a:buNone/>
            </a:pPr>
            <a:r>
              <a:rPr lang="en-US" sz="2800" i="1" dirty="0" smtClean="0">
                <a:solidFill>
                  <a:srgbClr val="13BCD3"/>
                </a:solidFill>
              </a:rPr>
              <a:t>Feel free to use this slide to insert a few photos of your own TXGU students enjoying project activities!</a:t>
            </a:r>
            <a:endParaRPr lang="en-US" sz="2800" i="1" dirty="0">
              <a:solidFill>
                <a:srgbClr val="13BCD3"/>
              </a:solidFill>
            </a:endParaRPr>
          </a:p>
        </p:txBody>
      </p:sp>
      <p:sp>
        <p:nvSpPr>
          <p:cNvPr id="8" name="Title 1"/>
          <p:cNvSpPr txBox="1">
            <a:spLocks/>
          </p:cNvSpPr>
          <p:nvPr/>
        </p:nvSpPr>
        <p:spPr>
          <a:xfrm>
            <a:off x="2057400" y="209550"/>
            <a:ext cx="6324600" cy="857250"/>
          </a:xfrm>
          <a:prstGeom prst="rect">
            <a:avLst/>
          </a:prstGeom>
        </p:spPr>
        <p:txBody>
          <a:bodyPr vert="horz" lIns="91440" tIns="45720" rIns="91440" bIns="45720" rtlCol="0" anchor="ctr">
            <a:normAutofit/>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A53694"/>
                </a:solidFill>
                <a:effectLst/>
                <a:uLnTx/>
                <a:uFillTx/>
                <a:latin typeface="+mj-lt"/>
                <a:ea typeface="+mj-ea"/>
                <a:cs typeface="+mj-cs"/>
              </a:rPr>
              <a:t>What Do </a:t>
            </a:r>
            <a:r>
              <a:rPr lang="en-US" dirty="0">
                <a:solidFill>
                  <a:srgbClr val="A53694"/>
                </a:solidFill>
                <a:latin typeface="+mj-lt"/>
                <a:ea typeface="+mj-ea"/>
                <a:cs typeface="+mj-cs"/>
              </a:rPr>
              <a:t>S</a:t>
            </a:r>
            <a:r>
              <a:rPr kumimoji="0" lang="en-US" sz="4000" b="0" i="0" u="none" strike="noStrike" kern="1200" cap="none" spc="0" normalizeH="0" baseline="0" noProof="0" dirty="0" err="1" smtClean="0">
                <a:ln>
                  <a:noFill/>
                </a:ln>
                <a:solidFill>
                  <a:srgbClr val="A53694"/>
                </a:solidFill>
                <a:effectLst/>
                <a:uLnTx/>
                <a:uFillTx/>
                <a:latin typeface="+mj-lt"/>
                <a:ea typeface="+mj-ea"/>
                <a:cs typeface="+mj-cs"/>
              </a:rPr>
              <a:t>tudents</a:t>
            </a:r>
            <a:r>
              <a:rPr kumimoji="0" lang="en-US" sz="4000" b="0" i="0" u="none" strike="noStrike" kern="1200" cap="none" spc="0" normalizeH="0" baseline="0" noProof="0" dirty="0" smtClean="0">
                <a:ln>
                  <a:noFill/>
                </a:ln>
                <a:solidFill>
                  <a:srgbClr val="A53694"/>
                </a:solidFill>
                <a:effectLst/>
                <a:uLnTx/>
                <a:uFillTx/>
                <a:latin typeface="+mj-lt"/>
                <a:ea typeface="+mj-ea"/>
                <a:cs typeface="+mj-cs"/>
              </a:rPr>
              <a:t> Think?</a:t>
            </a:r>
          </a:p>
        </p:txBody>
      </p:sp>
    </p:spTree>
    <p:extLst>
      <p:ext uri="{BB962C8B-B14F-4D97-AF65-F5344CB8AC3E}">
        <p14:creationId xmlns:p14="http://schemas.microsoft.com/office/powerpoint/2010/main" val="41259852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057400" y="2114550"/>
            <a:ext cx="6324600" cy="857250"/>
          </a:xfrm>
          <a:prstGeom prst="rect">
            <a:avLst/>
          </a:prstGeom>
        </p:spPr>
        <p:txBody>
          <a:bodyPr vert="horz" lIns="91440" tIns="45720" rIns="91440" bIns="45720" rtlCol="0" anchor="ctr">
            <a:normAutofit/>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A53694"/>
                </a:solidFill>
                <a:effectLst/>
                <a:uLnTx/>
                <a:uFillTx/>
                <a:latin typeface="+mj-lt"/>
                <a:ea typeface="+mj-ea"/>
                <a:cs typeface="+mj-cs"/>
              </a:rPr>
              <a:t>How Can</a:t>
            </a:r>
            <a:r>
              <a:rPr kumimoji="0" lang="en-US" sz="4000" b="0" i="0" u="none" strike="noStrike" kern="1200" cap="none" spc="0" normalizeH="0" noProof="0" dirty="0" smtClean="0">
                <a:ln>
                  <a:noFill/>
                </a:ln>
                <a:solidFill>
                  <a:srgbClr val="A53694"/>
                </a:solidFill>
                <a:effectLst/>
                <a:uLnTx/>
                <a:uFillTx/>
                <a:latin typeface="+mj-lt"/>
                <a:ea typeface="+mj-ea"/>
                <a:cs typeface="+mj-cs"/>
              </a:rPr>
              <a:t> </a:t>
            </a:r>
            <a:r>
              <a:rPr lang="en-US" dirty="0">
                <a:solidFill>
                  <a:srgbClr val="A53694"/>
                </a:solidFill>
                <a:latin typeface="+mj-lt"/>
                <a:ea typeface="+mj-ea"/>
                <a:cs typeface="+mj-cs"/>
              </a:rPr>
              <a:t>Y</a:t>
            </a:r>
            <a:r>
              <a:rPr kumimoji="0" lang="en-US" sz="4000" b="0" i="0" u="none" strike="noStrike" kern="1200" cap="none" spc="0" normalizeH="0" noProof="0" dirty="0" err="1" smtClean="0">
                <a:ln>
                  <a:noFill/>
                </a:ln>
                <a:solidFill>
                  <a:srgbClr val="A53694"/>
                </a:solidFill>
                <a:effectLst/>
                <a:uLnTx/>
                <a:uFillTx/>
                <a:latin typeface="+mj-lt"/>
                <a:ea typeface="+mj-ea"/>
                <a:cs typeface="+mj-cs"/>
              </a:rPr>
              <a:t>ou</a:t>
            </a:r>
            <a:r>
              <a:rPr kumimoji="0" lang="en-US" sz="4000" b="0" i="0" u="none" strike="noStrike" kern="1200" cap="none" spc="0" normalizeH="0" noProof="0" dirty="0" smtClean="0">
                <a:ln>
                  <a:noFill/>
                </a:ln>
                <a:solidFill>
                  <a:srgbClr val="A53694"/>
                </a:solidFill>
                <a:effectLst/>
                <a:uLnTx/>
                <a:uFillTx/>
                <a:latin typeface="+mj-lt"/>
                <a:ea typeface="+mj-ea"/>
                <a:cs typeface="+mj-cs"/>
              </a:rPr>
              <a:t> Get </a:t>
            </a:r>
            <a:r>
              <a:rPr lang="en-US" noProof="0" dirty="0">
                <a:solidFill>
                  <a:srgbClr val="A53694"/>
                </a:solidFill>
                <a:latin typeface="+mj-lt"/>
                <a:ea typeface="+mj-ea"/>
                <a:cs typeface="+mj-cs"/>
              </a:rPr>
              <a:t>I</a:t>
            </a:r>
            <a:r>
              <a:rPr kumimoji="0" lang="en-US" sz="4000" b="0" i="0" u="none" strike="noStrike" kern="1200" cap="none" spc="0" normalizeH="0" noProof="0" dirty="0" smtClean="0">
                <a:ln>
                  <a:noFill/>
                </a:ln>
                <a:solidFill>
                  <a:srgbClr val="A53694"/>
                </a:solidFill>
                <a:effectLst/>
                <a:uLnTx/>
                <a:uFillTx/>
                <a:latin typeface="+mj-lt"/>
                <a:ea typeface="+mj-ea"/>
                <a:cs typeface="+mj-cs"/>
              </a:rPr>
              <a:t>nvolved?</a:t>
            </a:r>
            <a:endParaRPr kumimoji="0" lang="en-US" sz="4000" b="0" i="0" u="none" strike="noStrike" kern="1200" cap="none" spc="0" normalizeH="0" baseline="0" noProof="0" dirty="0" smtClean="0">
              <a:ln>
                <a:noFill/>
              </a:ln>
              <a:solidFill>
                <a:srgbClr val="A53694"/>
              </a:solidFill>
              <a:effectLst/>
              <a:uLnTx/>
              <a:uFillTx/>
              <a:latin typeface="+mj-lt"/>
              <a:ea typeface="+mj-ea"/>
              <a:cs typeface="+mj-cs"/>
            </a:endParaRPr>
          </a:p>
        </p:txBody>
      </p:sp>
    </p:spTree>
    <p:extLst>
      <p:ext uri="{BB962C8B-B14F-4D97-AF65-F5344CB8AC3E}">
        <p14:creationId xmlns:p14="http://schemas.microsoft.com/office/powerpoint/2010/main" val="3998198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85800" y="3086100"/>
            <a:ext cx="7696200" cy="1028700"/>
          </a:xfrm>
          <a:prstGeom prst="rect">
            <a:avLst/>
          </a:prstGeom>
        </p:spPr>
        <p:txBody>
          <a:bodyPr vert="horz" lIns="91440" tIns="45720" rIns="91440" bIns="45720" rtlCol="0" anchor="ctr">
            <a:normAutofit lnSpcReduction="100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smtClean="0">
                <a:ln>
                  <a:noFill/>
                </a:ln>
                <a:solidFill>
                  <a:srgbClr val="212224"/>
                </a:solidFill>
                <a:effectLst/>
                <a:uLnTx/>
                <a:uFillTx/>
                <a:latin typeface="+mj-lt"/>
                <a:ea typeface="+mj-ea"/>
                <a:cs typeface="+mj-cs"/>
              </a:rPr>
              <a:t>Name</a:t>
            </a:r>
          </a:p>
          <a:p>
            <a:pPr marL="0" marR="0" lvl="0" indent="0" algn="ctr" defTabSz="457200" rtl="0" eaLnBrk="1" fontAlgn="auto" latinLnBrk="0" hangingPunct="1">
              <a:lnSpc>
                <a:spcPct val="100000"/>
              </a:lnSpc>
              <a:spcBef>
                <a:spcPct val="0"/>
              </a:spcBef>
              <a:spcAft>
                <a:spcPts val="0"/>
              </a:spcAft>
              <a:buClrTx/>
              <a:buSzTx/>
              <a:buFontTx/>
              <a:buNone/>
              <a:tabLst/>
              <a:defRPr/>
            </a:pPr>
            <a:r>
              <a:rPr lang="en-US" sz="1600" dirty="0" smtClean="0">
                <a:solidFill>
                  <a:srgbClr val="212224"/>
                </a:solidFill>
                <a:latin typeface="+mj-lt"/>
                <a:ea typeface="+mj-ea"/>
                <a:cs typeface="+mj-cs"/>
              </a:rPr>
              <a:t>Title</a:t>
            </a:r>
            <a:endParaRPr kumimoji="0" lang="en-US" sz="1600" b="0" i="0" u="none" strike="noStrike" kern="1200" cap="none" spc="0" normalizeH="0" baseline="0" noProof="0" dirty="0" smtClean="0">
              <a:ln>
                <a:noFill/>
              </a:ln>
              <a:solidFill>
                <a:srgbClr val="212224"/>
              </a:solidFill>
              <a:effectLst/>
              <a:uLnTx/>
              <a:uFillTx/>
              <a:latin typeface="+mj-lt"/>
              <a:ea typeface="+mj-ea"/>
              <a:cs typeface="+mj-cs"/>
            </a:endParaRP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smtClean="0">
                <a:ln>
                  <a:noFill/>
                </a:ln>
                <a:solidFill>
                  <a:srgbClr val="212224"/>
                </a:solidFill>
                <a:effectLst/>
                <a:uLnTx/>
                <a:uFillTx/>
                <a:latin typeface="+mj-lt"/>
                <a:ea typeface="+mj-ea"/>
                <a:cs typeface="+mj-cs"/>
              </a:rPr>
              <a:t>Phone number</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1600" b="0" i="0" u="none" strike="noStrike" kern="1200" cap="none" spc="0" normalizeH="0" baseline="0" noProof="0" dirty="0" smtClean="0">
                <a:ln>
                  <a:noFill/>
                </a:ln>
                <a:solidFill>
                  <a:srgbClr val="212224"/>
                </a:solidFill>
                <a:effectLst/>
                <a:uLnTx/>
                <a:uFillTx/>
                <a:latin typeface="+mj-lt"/>
                <a:ea typeface="+mj-ea"/>
                <a:cs typeface="+mj-cs"/>
              </a:rPr>
              <a:t>Email address</a:t>
            </a:r>
          </a:p>
        </p:txBody>
      </p:sp>
      <p:sp>
        <p:nvSpPr>
          <p:cNvPr id="6" name="Title 1"/>
          <p:cNvSpPr txBox="1">
            <a:spLocks/>
          </p:cNvSpPr>
          <p:nvPr/>
        </p:nvSpPr>
        <p:spPr>
          <a:xfrm>
            <a:off x="762000" y="2114550"/>
            <a:ext cx="7620000" cy="857250"/>
          </a:xfrm>
          <a:prstGeom prst="rect">
            <a:avLst/>
          </a:prstGeom>
        </p:spPr>
        <p:txBody>
          <a:bodyPr vert="horz" lIns="91440" tIns="45720" rIns="91440" bIns="45720" rtlCol="0" anchor="ctr">
            <a:normAutofit fontScale="92500"/>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rgbClr val="F5F3ED"/>
                </a:solidFill>
                <a:effectLst/>
                <a:uLnTx/>
                <a:uFillTx/>
                <a:latin typeface="+mj-lt"/>
                <a:ea typeface="+mj-ea"/>
                <a:cs typeface="+mj-cs"/>
              </a:rPr>
              <a:t>Your [</a:t>
            </a:r>
            <a:r>
              <a:rPr lang="en-US" sz="3600" i="1" dirty="0" smtClean="0">
                <a:solidFill>
                  <a:srgbClr val="F5F3ED"/>
                </a:solidFill>
                <a:latin typeface="+mj-lt"/>
                <a:ea typeface="+mj-ea"/>
                <a:cs typeface="+mj-cs"/>
              </a:rPr>
              <a:t>insert TXGU project name] </a:t>
            </a:r>
            <a:r>
              <a:rPr lang="en-US" sz="3600" dirty="0" smtClean="0">
                <a:solidFill>
                  <a:srgbClr val="F5F3ED"/>
                </a:solidFill>
                <a:latin typeface="+mj-lt"/>
                <a:ea typeface="+mj-ea"/>
                <a:cs typeface="+mj-cs"/>
              </a:rPr>
              <a:t>Contact:</a:t>
            </a:r>
            <a:endParaRPr kumimoji="0" lang="en-US" sz="3600" b="0" u="none" strike="noStrike" kern="1200" cap="none" spc="0" normalizeH="0" baseline="0" noProof="0" dirty="0" smtClean="0">
              <a:ln>
                <a:noFill/>
              </a:ln>
              <a:solidFill>
                <a:srgbClr val="F5F3ED"/>
              </a:solidFill>
              <a:effectLst/>
              <a:uLnTx/>
              <a:uFillTx/>
              <a:latin typeface="+mj-lt"/>
              <a:ea typeface="+mj-ea"/>
              <a:cs typeface="+mj-cs"/>
            </a:endParaRPr>
          </a:p>
        </p:txBody>
      </p:sp>
      <p:sp>
        <p:nvSpPr>
          <p:cNvPr id="8" name="Rectangle 7"/>
          <p:cNvSpPr/>
          <p:nvPr/>
        </p:nvSpPr>
        <p:spPr>
          <a:xfrm>
            <a:off x="2447047" y="4171950"/>
            <a:ext cx="4249906" cy="369332"/>
          </a:xfrm>
          <a:prstGeom prst="rect">
            <a:avLst/>
          </a:prstGeom>
        </p:spPr>
        <p:txBody>
          <a:bodyPr wrap="none">
            <a:spAutoFit/>
          </a:bodyPr>
          <a:lstStyle/>
          <a:p>
            <a:r>
              <a:rPr lang="en-US" dirty="0">
                <a:solidFill>
                  <a:srgbClr val="A53694"/>
                </a:solidFill>
              </a:rPr>
              <a:t>Any and all support is hugely appreciated!</a:t>
            </a:r>
          </a:p>
        </p:txBody>
      </p:sp>
    </p:spTree>
    <p:extLst>
      <p:ext uri="{BB962C8B-B14F-4D97-AF65-F5344CB8AC3E}">
        <p14:creationId xmlns:p14="http://schemas.microsoft.com/office/powerpoint/2010/main" val="10554602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62000" y="2114550"/>
            <a:ext cx="7620000" cy="857250"/>
          </a:xfrm>
          <a:prstGeom prst="rect">
            <a:avLst/>
          </a:prstGeom>
        </p:spPr>
        <p:txBody>
          <a:bodyPr vert="horz" lIns="91440" tIns="45720" rIns="91440" bIns="45720" rtlCol="0" anchor="ctr">
            <a:normAutofit/>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rgbClr val="F5F3ED"/>
                </a:solidFill>
                <a:effectLst/>
                <a:uLnTx/>
                <a:uFillTx/>
                <a:latin typeface="+mj-lt"/>
                <a:ea typeface="+mj-ea"/>
                <a:cs typeface="+mj-cs"/>
              </a:rPr>
              <a:t>Any questions?</a:t>
            </a:r>
          </a:p>
        </p:txBody>
      </p:sp>
    </p:spTree>
    <p:extLst>
      <p:ext uri="{BB962C8B-B14F-4D97-AF65-F5344CB8AC3E}">
        <p14:creationId xmlns:p14="http://schemas.microsoft.com/office/powerpoint/2010/main" val="33969746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2400" b="1" dirty="0">
                <a:solidFill>
                  <a:srgbClr val="A53694"/>
                </a:solidFill>
              </a:rPr>
              <a:t>Thank you </a:t>
            </a:r>
            <a:r>
              <a:rPr lang="en-US" sz="2400" dirty="0"/>
              <a:t>for taking a little time to learn about Texas GEAR UP. We’re all working together to change lives for the better and make futures even brighter! </a:t>
            </a:r>
          </a:p>
        </p:txBody>
      </p:sp>
      <p:sp>
        <p:nvSpPr>
          <p:cNvPr id="8" name="Title 1"/>
          <p:cNvSpPr txBox="1">
            <a:spLocks/>
          </p:cNvSpPr>
          <p:nvPr/>
        </p:nvSpPr>
        <p:spPr>
          <a:xfrm>
            <a:off x="2057400" y="209550"/>
            <a:ext cx="6324600" cy="857250"/>
          </a:xfrm>
          <a:prstGeom prst="rect">
            <a:avLst/>
          </a:prstGeom>
        </p:spPr>
        <p:txBody>
          <a:bodyPr vert="horz" lIns="91440" tIns="45720" rIns="91440" bIns="45720" rtlCol="0" anchor="ctr">
            <a:normAutofit/>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F5F3ED"/>
                </a:solidFill>
                <a:effectLst/>
                <a:uLnTx/>
                <a:uFillTx/>
                <a:latin typeface="+mj-lt"/>
                <a:ea typeface="+mj-ea"/>
                <a:cs typeface="+mj-cs"/>
              </a:rPr>
              <a:t>Thank You!</a:t>
            </a:r>
          </a:p>
        </p:txBody>
      </p:sp>
    </p:spTree>
    <p:extLst>
      <p:ext uri="{BB962C8B-B14F-4D97-AF65-F5344CB8AC3E}">
        <p14:creationId xmlns:p14="http://schemas.microsoft.com/office/powerpoint/2010/main" val="5158629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62000" y="2114550"/>
            <a:ext cx="7620000" cy="857250"/>
          </a:xfrm>
          <a:prstGeom prst="rect">
            <a:avLst/>
          </a:prstGeom>
        </p:spPr>
        <p:txBody>
          <a:bodyPr vert="horz" lIns="91440" tIns="45720" rIns="91440" bIns="45720" rtlCol="0" anchor="ctr">
            <a:normAutofit/>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600" dirty="0">
                <a:solidFill>
                  <a:srgbClr val="F5F3ED"/>
                </a:solidFill>
                <a:latin typeface="+mj-lt"/>
                <a:ea typeface="+mj-ea"/>
                <a:cs typeface="+mj-cs"/>
              </a:rPr>
              <a:t>t</a:t>
            </a:r>
            <a:r>
              <a:rPr kumimoji="0" lang="en-US" sz="3600" b="0" i="0" u="none" strike="noStrike" kern="1200" cap="none" spc="0" normalizeH="0" baseline="0" noProof="0" dirty="0" err="1" smtClean="0">
                <a:ln>
                  <a:noFill/>
                </a:ln>
                <a:solidFill>
                  <a:srgbClr val="F5F3ED"/>
                </a:solidFill>
                <a:effectLst/>
                <a:uLnTx/>
                <a:uFillTx/>
                <a:latin typeface="+mj-lt"/>
                <a:ea typeface="+mj-ea"/>
                <a:cs typeface="+mj-cs"/>
              </a:rPr>
              <a:t>exasgearup.com</a:t>
            </a:r>
            <a:endParaRPr kumimoji="0" lang="en-US" sz="3600" b="0" i="0" u="none" strike="noStrike" kern="1200" cap="none" spc="0" normalizeH="0" baseline="0" noProof="0" dirty="0" smtClean="0">
              <a:ln>
                <a:noFill/>
              </a:ln>
              <a:solidFill>
                <a:srgbClr val="F5F3ED"/>
              </a:solidFill>
              <a:effectLst/>
              <a:uLnTx/>
              <a:uFillTx/>
              <a:latin typeface="+mj-lt"/>
              <a:ea typeface="+mj-ea"/>
              <a:cs typeface="+mj-cs"/>
            </a:endParaRPr>
          </a:p>
        </p:txBody>
      </p:sp>
      <p:sp>
        <p:nvSpPr>
          <p:cNvPr id="7" name="Rectangle 6"/>
          <p:cNvSpPr/>
          <p:nvPr/>
        </p:nvSpPr>
        <p:spPr>
          <a:xfrm>
            <a:off x="2437518" y="3275799"/>
            <a:ext cx="4224008" cy="369332"/>
          </a:xfrm>
          <a:prstGeom prst="rect">
            <a:avLst/>
          </a:prstGeom>
        </p:spPr>
        <p:txBody>
          <a:bodyPr wrap="none">
            <a:spAutoFit/>
          </a:bodyPr>
          <a:lstStyle/>
          <a:p>
            <a:r>
              <a:rPr lang="en-US" dirty="0" smtClean="0">
                <a:solidFill>
                  <a:srgbClr val="13BCD3"/>
                </a:solidFill>
              </a:rPr>
              <a:t>Connect with us on Facebook and Twitter!</a:t>
            </a:r>
            <a:endParaRPr lang="en-US" dirty="0">
              <a:solidFill>
                <a:srgbClr val="13BCD3"/>
              </a:solidFill>
            </a:endParaRPr>
          </a:p>
        </p:txBody>
      </p:sp>
      <p:grpSp>
        <p:nvGrpSpPr>
          <p:cNvPr id="9" name="Group 8"/>
          <p:cNvGrpSpPr/>
          <p:nvPr/>
        </p:nvGrpSpPr>
        <p:grpSpPr>
          <a:xfrm>
            <a:off x="3807334" y="3767798"/>
            <a:ext cx="1484376" cy="481584"/>
            <a:chOff x="3657600" y="3767798"/>
            <a:chExt cx="1484376" cy="481584"/>
          </a:xfrm>
        </p:grpSpPr>
        <p:pic>
          <p:nvPicPr>
            <p:cNvPr id="5" name="Picture 4" descr="Facebook.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600" y="3767798"/>
              <a:ext cx="493776" cy="481584"/>
            </a:xfrm>
            <a:prstGeom prst="rect">
              <a:avLst/>
            </a:prstGeom>
          </p:spPr>
        </p:pic>
        <p:pic>
          <p:nvPicPr>
            <p:cNvPr id="8" name="Picture 7" descr="Twitter.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8200" y="3767798"/>
              <a:ext cx="493776" cy="481584"/>
            </a:xfrm>
            <a:prstGeom prst="rect">
              <a:avLst/>
            </a:prstGeom>
          </p:spPr>
        </p:pic>
      </p:grpSp>
    </p:spTree>
    <p:extLst>
      <p:ext uri="{BB962C8B-B14F-4D97-AF65-F5344CB8AC3E}">
        <p14:creationId xmlns:p14="http://schemas.microsoft.com/office/powerpoint/2010/main" val="3736282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4"/>
          </p:nvPr>
        </p:nvSpPr>
        <p:spPr/>
        <p:txBody>
          <a:bodyPr/>
          <a:lstStyle/>
          <a:p>
            <a:pPr marL="0" indent="0">
              <a:buNone/>
            </a:pPr>
            <a:r>
              <a:rPr lang="en-US" sz="2000" dirty="0"/>
              <a:t>Multiple GEAR UP grants around the state serve the specific needs of students in their communities—and the statewide Texas GEAR UP grant (managed by the Texas Education Agency) helps ensure that all GEAR UP students have access to the tools they need today to be ready for college and career success later in life.</a:t>
            </a:r>
          </a:p>
        </p:txBody>
      </p:sp>
      <p:pic>
        <p:nvPicPr>
          <p:cNvPr id="8" name="Picture Placeholder 7" descr="Screen Shot 2014-07-28 at 4.09.42 PM.png"/>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2049" r="-1711"/>
          <a:stretch/>
        </p:blipFill>
        <p:spPr>
          <a:xfrm>
            <a:off x="4953000" y="1428750"/>
            <a:ext cx="3494644" cy="2937273"/>
          </a:xfrm>
          <a:prstGeom prst="rect">
            <a:avLst/>
          </a:prstGeom>
          <a:ln>
            <a:noFill/>
          </a:ln>
          <a:effectLst>
            <a:reflection blurRad="6350" stA="28000" endA="300" endPos="18000" dir="5400000" sy="-100000" algn="bl" rotWithShape="0"/>
            <a:softEdge rad="112500"/>
          </a:effectLst>
        </p:spPr>
      </p:pic>
      <p:sp>
        <p:nvSpPr>
          <p:cNvPr id="7" name="Title 1"/>
          <p:cNvSpPr txBox="1">
            <a:spLocks/>
          </p:cNvSpPr>
          <p:nvPr/>
        </p:nvSpPr>
        <p:spPr>
          <a:xfrm>
            <a:off x="2057400" y="228600"/>
            <a:ext cx="6324600" cy="857250"/>
          </a:xfrm>
          <a:prstGeom prst="rect">
            <a:avLst/>
          </a:prstGeom>
        </p:spPr>
        <p:txBody>
          <a:bodyPr vert="horz" lIns="91440" tIns="45720" rIns="91440" bIns="45720" rtlCol="0" anchor="ctr">
            <a:normAutofit/>
          </a:bodyPr>
          <a:lstStyle>
            <a:lvl1pPr>
              <a:defRPr sz="4000"/>
            </a:lvl1pPr>
          </a:lstStyle>
          <a:p>
            <a:pPr lvl="0" algn="ctr">
              <a:spcBef>
                <a:spcPct val="0"/>
              </a:spcBef>
              <a:defRPr/>
            </a:pPr>
            <a:r>
              <a:rPr lang="en-US" dirty="0">
                <a:solidFill>
                  <a:srgbClr val="F5F3ED"/>
                </a:solidFill>
                <a:latin typeface="+mj-lt"/>
              </a:rPr>
              <a:t>What is Texas GEAR UP?</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2400" dirty="0" smtClean="0"/>
              <a:t>The main TXGU goals:</a:t>
            </a:r>
          </a:p>
          <a:p>
            <a:pPr lvl="1"/>
            <a:r>
              <a:rPr lang="en-US" dirty="0" smtClean="0"/>
              <a:t>Increase the academic performance and college readiness of students</a:t>
            </a:r>
          </a:p>
          <a:p>
            <a:pPr lvl="1"/>
            <a:r>
              <a:rPr lang="en-US" dirty="0" smtClean="0">
                <a:solidFill>
                  <a:srgbClr val="91C83E"/>
                </a:solidFill>
              </a:rPr>
              <a:t>Increase the rate of high school graduation and postsecondary enrollment for students</a:t>
            </a:r>
          </a:p>
          <a:p>
            <a:pPr lvl="1"/>
            <a:r>
              <a:rPr lang="en-US" dirty="0" smtClean="0">
                <a:solidFill>
                  <a:srgbClr val="A53694"/>
                </a:solidFill>
              </a:rPr>
              <a:t>Increase students’ and families’ knowledge of college options, preparation, and financing</a:t>
            </a:r>
            <a:endParaRPr lang="en-US" dirty="0">
              <a:solidFill>
                <a:srgbClr val="A53694"/>
              </a:solidFill>
            </a:endParaRPr>
          </a:p>
        </p:txBody>
      </p:sp>
      <p:sp>
        <p:nvSpPr>
          <p:cNvPr id="6" name="Title 1"/>
          <p:cNvSpPr txBox="1">
            <a:spLocks/>
          </p:cNvSpPr>
          <p:nvPr/>
        </p:nvSpPr>
        <p:spPr>
          <a:xfrm>
            <a:off x="2057400" y="228600"/>
            <a:ext cx="6324600" cy="857250"/>
          </a:xfrm>
          <a:prstGeom prst="rect">
            <a:avLst/>
          </a:prstGeom>
        </p:spPr>
        <p:txBody>
          <a:bodyPr vert="horz" lIns="91440" tIns="45720" rIns="91440" bIns="45720" rtlCol="0" anchor="ctr">
            <a:normAutofit/>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F5F3ED"/>
                </a:solidFill>
                <a:effectLst/>
                <a:uLnTx/>
                <a:uFillTx/>
                <a:latin typeface="+mj-lt"/>
                <a:ea typeface="+mj-ea"/>
                <a:cs typeface="+mj-cs"/>
              </a:rPr>
              <a:t>What is Texas GEAR UP?</a:t>
            </a:r>
          </a:p>
        </p:txBody>
      </p:sp>
    </p:spTree>
    <p:extLst>
      <p:ext uri="{BB962C8B-B14F-4D97-AF65-F5344CB8AC3E}">
        <p14:creationId xmlns:p14="http://schemas.microsoft.com/office/powerpoint/2010/main" val="311862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2400" i="1" dirty="0" smtClean="0"/>
              <a:t>Consider </a:t>
            </a:r>
            <a:r>
              <a:rPr lang="en-US" sz="2400" i="1" dirty="0"/>
              <a:t>inserting a slide here that lists the specific goals of your own TXGU grant—if they’re not exactly similar to the main TXGU goals listed on the previous slide.</a:t>
            </a:r>
            <a:endParaRPr lang="en-US" sz="2400" dirty="0"/>
          </a:p>
        </p:txBody>
      </p:sp>
      <p:sp>
        <p:nvSpPr>
          <p:cNvPr id="6" name="Title 1"/>
          <p:cNvSpPr txBox="1">
            <a:spLocks/>
          </p:cNvSpPr>
          <p:nvPr/>
        </p:nvSpPr>
        <p:spPr>
          <a:xfrm>
            <a:off x="2057400" y="228600"/>
            <a:ext cx="6324600" cy="857250"/>
          </a:xfrm>
          <a:prstGeom prst="rect">
            <a:avLst/>
          </a:prstGeom>
        </p:spPr>
        <p:txBody>
          <a:bodyPr vert="horz" lIns="91440" tIns="45720" rIns="91440" bIns="45720" rtlCol="0" anchor="ctr">
            <a:normAutofit/>
          </a:bodyPr>
          <a:lstStyle>
            <a:lvl1pPr>
              <a:defRPr sz="4000"/>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rgbClr val="F5F3ED"/>
                </a:solidFill>
                <a:effectLst/>
                <a:uLnTx/>
                <a:uFillTx/>
                <a:latin typeface="+mj-lt"/>
                <a:ea typeface="+mj-ea"/>
                <a:cs typeface="+mj-cs"/>
              </a:rPr>
              <a:t>What is Texas GEAR UP?</a:t>
            </a:r>
          </a:p>
        </p:txBody>
      </p:sp>
    </p:spTree>
    <p:extLst>
      <p:ext uri="{BB962C8B-B14F-4D97-AF65-F5344CB8AC3E}">
        <p14:creationId xmlns:p14="http://schemas.microsoft.com/office/powerpoint/2010/main" val="1146543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049692" y="2114550"/>
            <a:ext cx="6324600" cy="857250"/>
          </a:xfrm>
          <a:prstGeom prst="rect">
            <a:avLst/>
          </a:prstGeom>
        </p:spPr>
        <p:txBody>
          <a:bodyPr vert="horz" lIns="91440" tIns="45720" rIns="91440" bIns="45720" rtlCol="0" anchor="ctr">
            <a:noAutofit/>
          </a:bodyPr>
          <a:lstStyle>
            <a:lvl1pPr>
              <a:defRPr sz="4000"/>
            </a:lvl1pPr>
          </a:lstStyle>
          <a:p>
            <a:pPr algn="ctr"/>
            <a:r>
              <a:rPr lang="en-US" sz="4800" dirty="0">
                <a:solidFill>
                  <a:srgbClr val="A53694"/>
                </a:solidFill>
                <a:latin typeface="+mj-lt"/>
                <a:cs typeface="Amatic Bold"/>
              </a:rPr>
              <a:t>By the Numbers</a:t>
            </a:r>
          </a:p>
        </p:txBody>
      </p:sp>
    </p:spTree>
    <p:extLst>
      <p:ext uri="{BB962C8B-B14F-4D97-AF65-F5344CB8AC3E}">
        <p14:creationId xmlns:p14="http://schemas.microsoft.com/office/powerpoint/2010/main" val="2303926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2400" dirty="0" smtClean="0"/>
              <a:t>GEAR UP has been around since 1999 and has served more than 12 million students nationwide.</a:t>
            </a:r>
            <a:endParaRPr lang="en-US" sz="2400" dirty="0"/>
          </a:p>
        </p:txBody>
      </p:sp>
      <p:sp>
        <p:nvSpPr>
          <p:cNvPr id="6" name="Title 1"/>
          <p:cNvSpPr txBox="1">
            <a:spLocks/>
          </p:cNvSpPr>
          <p:nvPr/>
        </p:nvSpPr>
        <p:spPr>
          <a:xfrm>
            <a:off x="2057400" y="228600"/>
            <a:ext cx="6324600" cy="857250"/>
          </a:xfrm>
          <a:prstGeom prst="rect">
            <a:avLst/>
          </a:prstGeom>
        </p:spPr>
        <p:txBody>
          <a:bodyPr vert="horz" lIns="91440" tIns="45720" rIns="91440" bIns="45720" rtlCol="0" anchor="ctr">
            <a:noAutofit/>
          </a:bodyPr>
          <a:lstStyle>
            <a:lvl1pPr>
              <a:defRPr sz="4000"/>
            </a:lvl1pPr>
          </a:lstStyle>
          <a:p>
            <a:pPr algn="ctr"/>
            <a:r>
              <a:rPr lang="en-US" sz="4800" dirty="0">
                <a:solidFill>
                  <a:srgbClr val="A53694"/>
                </a:solidFill>
                <a:latin typeface="+mj-lt"/>
                <a:cs typeface="Amatic Bold"/>
              </a:rPr>
              <a:t>By the Numbers</a:t>
            </a:r>
          </a:p>
        </p:txBody>
      </p:sp>
    </p:spTree>
    <p:extLst>
      <p:ext uri="{BB962C8B-B14F-4D97-AF65-F5344CB8AC3E}">
        <p14:creationId xmlns:p14="http://schemas.microsoft.com/office/powerpoint/2010/main" val="34566901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nchor="ctr"/>
          <a:lstStyle/>
          <a:p>
            <a:pPr marL="0" indent="0">
              <a:buNone/>
            </a:pPr>
            <a:r>
              <a:rPr lang="en-US" sz="2400" dirty="0"/>
              <a:t>Texas GEAR UP has inspired dreams for more than 90,000 students since 2005. </a:t>
            </a:r>
          </a:p>
        </p:txBody>
      </p:sp>
      <p:sp>
        <p:nvSpPr>
          <p:cNvPr id="7" name="Title 1"/>
          <p:cNvSpPr txBox="1">
            <a:spLocks/>
          </p:cNvSpPr>
          <p:nvPr/>
        </p:nvSpPr>
        <p:spPr>
          <a:xfrm>
            <a:off x="2057400" y="228600"/>
            <a:ext cx="6324600" cy="857250"/>
          </a:xfrm>
          <a:prstGeom prst="rect">
            <a:avLst/>
          </a:prstGeom>
        </p:spPr>
        <p:txBody>
          <a:bodyPr vert="horz" lIns="91440" tIns="45720" rIns="91440" bIns="45720" rtlCol="0" anchor="ctr">
            <a:noAutofit/>
          </a:bodyPr>
          <a:lstStyle>
            <a:lvl1pPr>
              <a:defRPr sz="4000"/>
            </a:lvl1pPr>
          </a:lstStyle>
          <a:p>
            <a:pPr algn="ctr"/>
            <a:r>
              <a:rPr lang="en-US" sz="4800" dirty="0">
                <a:solidFill>
                  <a:srgbClr val="A53694"/>
                </a:solidFill>
                <a:latin typeface="+mj-lt"/>
                <a:cs typeface="Amatic Bold"/>
              </a:rPr>
              <a:t>By the Numbers</a:t>
            </a:r>
          </a:p>
        </p:txBody>
      </p:sp>
    </p:spTree>
    <p:extLst>
      <p:ext uri="{BB962C8B-B14F-4D97-AF65-F5344CB8AC3E}">
        <p14:creationId xmlns:p14="http://schemas.microsoft.com/office/powerpoint/2010/main" val="41162343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rek">
      <a:majorFont>
        <a:latin typeface="Franklin Gothic Medium"/>
        <a:ea typeface=""/>
        <a:cs typeface=""/>
        <a:font script="Jpan" typeface="ヒラギノ角ゴ Pro W6"/>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ＭＳ Ｐゴシック"/>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1795</TotalTime>
  <Words>1899</Words>
  <Application>Microsoft Macintosh PowerPoint</Application>
  <PresentationFormat>On-screen Show (16:9)</PresentationFormat>
  <Paragraphs>170</Paragraphs>
  <Slides>35</Slides>
  <Notes>32</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Daniel Parker</dc:creator>
  <cp:lastModifiedBy>Jeremy Lindsley</cp:lastModifiedBy>
  <cp:revision>75</cp:revision>
  <dcterms:created xsi:type="dcterms:W3CDTF">2013-09-07T02:25:19Z</dcterms:created>
  <dcterms:modified xsi:type="dcterms:W3CDTF">2014-08-04T18:26:15Z</dcterms:modified>
</cp:coreProperties>
</file>